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6" r:id="rId2"/>
    <p:sldId id="321" r:id="rId3"/>
    <p:sldId id="307" r:id="rId4"/>
    <p:sldId id="279" r:id="rId5"/>
    <p:sldId id="280" r:id="rId6"/>
    <p:sldId id="275" r:id="rId7"/>
    <p:sldId id="320" r:id="rId8"/>
    <p:sldId id="308" r:id="rId9"/>
    <p:sldId id="314" r:id="rId10"/>
    <p:sldId id="315" r:id="rId11"/>
    <p:sldId id="312" r:id="rId12"/>
    <p:sldId id="278" r:id="rId13"/>
    <p:sldId id="286" r:id="rId14"/>
    <p:sldId id="310" r:id="rId15"/>
    <p:sldId id="311" r:id="rId16"/>
    <p:sldId id="317" r:id="rId17"/>
    <p:sldId id="287" r:id="rId18"/>
    <p:sldId id="323" r:id="rId19"/>
    <p:sldId id="316" r:id="rId20"/>
    <p:sldId id="324" r:id="rId21"/>
    <p:sldId id="322" r:id="rId22"/>
    <p:sldId id="319" r:id="rId23"/>
    <p:sldId id="318" r:id="rId2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7ABC"/>
    <a:srgbClr val="800000"/>
    <a:srgbClr val="6A1023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2160" y="-468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0" d="100"/>
          <a:sy n="100" d="100"/>
        </p:scale>
        <p:origin x="-126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C9612C25-85C2-4D2F-A086-CC6E106B6ABE}" type="datetime1">
              <a:rPr lang="en-US"/>
              <a:pPr>
                <a:defRPr/>
              </a:pPr>
              <a:t>4/16/2015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CC96DD6A-E64E-4D0B-9152-81C24C19B1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068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55C3C56-A58E-4F18-BC70-62E05F75A05C}" type="datetime1">
              <a:rPr lang="en-US"/>
              <a:pPr>
                <a:defRPr/>
              </a:pPr>
              <a:t>4/16/2015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CC94F5F-72EA-4AA1-9B6E-C5D1BC10CD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1891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le.net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flipV="1">
            <a:off x="0" y="4416425"/>
            <a:ext cx="9144000" cy="2441575"/>
          </a:xfrm>
          <a:prstGeom prst="rect">
            <a:avLst/>
          </a:prstGeom>
          <a:solidFill>
            <a:srgbClr val="6A10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pitchFamily="34" charset="-128"/>
            </a:endParaRPr>
          </a:p>
        </p:txBody>
      </p:sp>
      <p:pic>
        <p:nvPicPr>
          <p:cNvPr id="4" name="Picture 23"/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15156" y="584993"/>
            <a:ext cx="8018463" cy="345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95250" y="4108450"/>
            <a:ext cx="4038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NZ" sz="1400" smtClean="0">
                <a:solidFill>
                  <a:srgbClr val="8B7B57"/>
                </a:solidFill>
                <a:latin typeface="Rockwell" pitchFamily="18" charset="0"/>
              </a:rPr>
              <a:t>Created with </a:t>
            </a:r>
            <a:r>
              <a:rPr lang="en-NZ" sz="1400" smtClean="0">
                <a:latin typeface="Rockwell" pitchFamily="18" charset="0"/>
                <a:hlinkClick r:id="rId3"/>
              </a:rPr>
              <a:t>www.wordle.net</a:t>
            </a:r>
            <a:r>
              <a:rPr lang="en-NZ" sz="1400" smtClean="0">
                <a:latin typeface="Rockwell" pitchFamily="18" charset="0"/>
              </a:rPr>
              <a:t> </a:t>
            </a:r>
            <a:endParaRPr lang="en-GB" sz="1400" smtClean="0">
              <a:latin typeface="Rockwell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6200"/>
            <a:ext cx="12319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AC50C8D7-1573-4DF9-A5B2-267C5F2C386D}" type="datetime1">
              <a:rPr lang="en-US"/>
              <a:pPr>
                <a:defRPr/>
              </a:pPr>
              <a:t>4/16/2015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900" y="6426200"/>
            <a:ext cx="2616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9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3600" b="1" smtClean="0">
                <a:solidFill>
                  <a:srgbClr val="B870B8"/>
                </a:solidFill>
                <a:latin typeface="Rockwell" pitchFamily="18" charset="0"/>
              </a:rPr>
              <a:t>+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882775"/>
            <a:ext cx="8851900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A979E-3FD5-41E1-B39A-6F0197901687}" type="datetime1">
              <a:rPr lang="en-US"/>
              <a:pPr>
                <a:defRPr/>
              </a:pPr>
              <a:t>4/16/2015</a:t>
            </a:fld>
            <a:endParaRPr lang="en-GB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7996D-EA2C-4692-A792-B336BFE44D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898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3600" b="1" smtClean="0">
                <a:solidFill>
                  <a:srgbClr val="B870B8"/>
                </a:solidFill>
                <a:latin typeface="Rockwell" pitchFamily="18" charset="0"/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pitchFamily="34" charset="-128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1882775"/>
            <a:ext cx="8851900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50F90-DA85-48C0-9B1B-ACD530752676}" type="datetime1">
              <a:rPr lang="en-US"/>
              <a:pPr>
                <a:defRPr/>
              </a:pPr>
              <a:t>4/16/2015</a:t>
            </a:fld>
            <a:endParaRPr lang="en-GB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34D06-615D-450E-9420-C72FD32605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081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3600" b="1" smtClean="0">
                <a:solidFill>
                  <a:srgbClr val="B870B8"/>
                </a:solidFill>
                <a:latin typeface="Rockwell" pitchFamily="18" charset="0"/>
              </a:rPr>
              <a:t>+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882775"/>
            <a:ext cx="8851900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CCA1D-5E62-40CE-B976-75038D5CB4F6}" type="datetime1">
              <a:rPr lang="en-US"/>
              <a:pPr>
                <a:defRPr/>
              </a:pPr>
              <a:t>4/16/2015</a:t>
            </a:fld>
            <a:endParaRPr lang="en-GB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11FB7-D315-4322-8E98-60DC1CB0AB8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973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3600" b="1" smtClean="0">
                <a:solidFill>
                  <a:srgbClr val="B870B8"/>
                </a:solidFill>
                <a:latin typeface="Rockwell" pitchFamily="18" charset="0"/>
              </a:rPr>
              <a:t>+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882775"/>
            <a:ext cx="8851900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98B4C-EEAA-474D-80BD-E21A3EB79836}" type="datetime1">
              <a:rPr lang="en-US"/>
              <a:pPr>
                <a:defRPr/>
              </a:pPr>
              <a:t>4/16/2015</a:t>
            </a:fld>
            <a:endParaRPr lang="en-GB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1AC91-0361-44AB-93AE-F6BD627BF0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2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3600" b="1" smtClean="0">
                <a:solidFill>
                  <a:srgbClr val="B870B8"/>
                </a:solidFill>
                <a:latin typeface="Rockwell" pitchFamily="18" charset="0"/>
              </a:rPr>
              <a:t>+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1882775"/>
            <a:ext cx="8851900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57EA9-0F2B-4BF9-8B3C-E2971A22A68C}" type="datetime1">
              <a:rPr lang="en-US"/>
              <a:pPr>
                <a:defRPr/>
              </a:pPr>
              <a:t>4/16/2015</a:t>
            </a:fld>
            <a:endParaRPr lang="en-GB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E4078-BB4E-4B53-BFA7-39FA90CDCF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576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5400" b="1" smtClean="0">
                <a:solidFill>
                  <a:srgbClr val="B870B8"/>
                </a:solidFill>
                <a:latin typeface="Rockwell" pitchFamily="18" charset="0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EFC70-9E63-49A1-91AF-273CA03E6AEB}" type="datetime1">
              <a:rPr lang="en-US"/>
              <a:pPr>
                <a:defRPr/>
              </a:pPr>
              <a:t>4/16/2015</a:t>
            </a:fld>
            <a:endParaRPr lang="en-GB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213" y="6423025"/>
            <a:ext cx="33162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221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02438" y="2378075"/>
            <a:ext cx="2057400" cy="2038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7025" y="4632325"/>
            <a:ext cx="220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2400" b="1" smtClean="0">
                <a:solidFill>
                  <a:srgbClr val="B870B8"/>
                </a:solidFill>
                <a:latin typeface="Rockwell" pitchFamily="18" charset="0"/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2D964-FE79-4287-BBC6-0125513D44CA}" type="datetime1">
              <a:rPr lang="en-US"/>
              <a:pPr>
                <a:defRPr/>
              </a:pPr>
              <a:t>4/16/2015</a:t>
            </a:fld>
            <a:endParaRPr lang="en-GB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261AC-FC37-45D1-B817-6EBE3D10A0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186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2575" y="228600"/>
            <a:ext cx="6386513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5400" b="1" smtClean="0">
                <a:solidFill>
                  <a:srgbClr val="B870B8"/>
                </a:solidFill>
                <a:latin typeface="Rockwell" pitchFamily="18" charset="0"/>
              </a:rPr>
              <a:t>+</a:t>
            </a: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>
          <a:xfrm>
            <a:off x="5211763" y="6235700"/>
            <a:ext cx="13493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1CF57AE-4FF0-4DFD-B30E-9343F7BCB29C}" type="datetime1">
              <a:rPr lang="en-US"/>
              <a:pPr>
                <a:defRPr/>
              </a:pPr>
              <a:t>4/16/2015</a:t>
            </a:fld>
            <a:endParaRPr lang="en-GB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381000" y="6235700"/>
            <a:ext cx="4648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2C999-842D-470E-BC09-EF59EC5CEE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4167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5400" b="1" smtClean="0">
                <a:solidFill>
                  <a:srgbClr val="B870B8"/>
                </a:solidFill>
                <a:latin typeface="Rockwell" pitchFamily="18" charset="0"/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24388" y="4535488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6"/>
          </p:nvPr>
        </p:nvSpPr>
        <p:spPr>
          <a:xfrm>
            <a:off x="3048000" y="6235700"/>
            <a:ext cx="134778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8DBE6B5-E881-43F2-965C-28B8EA0BAC3E}" type="datetime1">
              <a:rPr lang="en-US"/>
              <a:pPr>
                <a:defRPr/>
              </a:pPr>
              <a:t>4/16/2015</a:t>
            </a:fld>
            <a:endParaRPr lang="en-GB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7"/>
          </p:nvPr>
        </p:nvSpPr>
        <p:spPr>
          <a:xfrm>
            <a:off x="381000" y="6235700"/>
            <a:ext cx="2590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8DD27-2BDE-4199-8926-C3306C7B35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8499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749800" y="3370263"/>
            <a:ext cx="2206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2400" b="1" smtClean="0">
                <a:solidFill>
                  <a:srgbClr val="B870B8"/>
                </a:solidFill>
                <a:latin typeface="Rockwell" pitchFamily="18" charset="0"/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7FCFC-55F6-46B8-8B58-8B5C39D948AA}" type="datetime1">
              <a:rPr lang="en-US"/>
              <a:pPr>
                <a:defRPr/>
              </a:pPr>
              <a:t>4/16/2015</a:t>
            </a:fld>
            <a:endParaRPr lang="en-GB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4191000" y="6423025"/>
            <a:ext cx="30051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88F76-8BB5-48C8-9B67-15F7097CA5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514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1447800" y="1273175"/>
            <a:ext cx="7696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26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9525" y="0"/>
            <a:ext cx="1905000" cy="6867525"/>
          </a:xfrm>
          <a:prstGeom prst="rect">
            <a:avLst/>
          </a:prstGeom>
          <a:ln>
            <a:noFill/>
          </a:ln>
          <a:effectLst>
            <a:innerShdw blurRad="177800" dist="101600" dir="18900000">
              <a:prstClr val="black">
                <a:alpha val="54000"/>
              </a:prstClr>
            </a:innerShdw>
          </a:effectLst>
        </p:spPr>
      </p:pic>
      <p:sp>
        <p:nvSpPr>
          <p:cNvPr id="6" name="Rectangle 5"/>
          <p:cNvSpPr/>
          <p:nvPr userDrawn="1"/>
        </p:nvSpPr>
        <p:spPr>
          <a:xfrm>
            <a:off x="8461375" y="92075"/>
            <a:ext cx="685800" cy="301625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484188"/>
            <a:ext cx="6973888" cy="754062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3125" y="1409700"/>
            <a:ext cx="6859588" cy="48291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94963-DC55-40D4-BE28-E4F3FF990173}" type="datetime1">
              <a:rPr lang="en-US"/>
              <a:pPr>
                <a:defRPr/>
              </a:pPr>
              <a:t>4/16/2015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47825" y="6423025"/>
            <a:ext cx="46767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01075" y="5238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77780-718D-4A43-9F01-49F5EE49AA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6199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3600" b="1" smtClean="0">
                <a:solidFill>
                  <a:srgbClr val="B870B8"/>
                </a:solidFill>
                <a:latin typeface="Rockwell" pitchFamily="18" charset="0"/>
              </a:rPr>
              <a:t>+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882775"/>
            <a:ext cx="8851900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5B4F4-75C6-4599-AC49-1F261C51D6C2}" type="datetime1">
              <a:rPr lang="en-US"/>
              <a:pPr>
                <a:defRPr/>
              </a:pPr>
              <a:t>4/16/2015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CB60E-2A42-4BCD-9674-BE2FC1A3CA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7178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 rot="16200000">
            <a:off x="8593932" y="561181"/>
            <a:ext cx="2603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3600" b="1" smtClean="0">
                <a:solidFill>
                  <a:srgbClr val="B870B8"/>
                </a:solidFill>
                <a:latin typeface="Rockwell" pitchFamily="18" charset="0"/>
              </a:rPr>
              <a:t>+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06DAE-917B-41C5-AD84-EE9055B67A84}" type="datetime1">
              <a:rPr lang="en-US"/>
              <a:pPr>
                <a:defRPr/>
              </a:pPr>
              <a:t>4/16/2015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862F8-1C72-40B9-93AC-A974DF84693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807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1447800" y="1273175"/>
            <a:ext cx="7696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26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9525" y="0"/>
            <a:ext cx="1905000" cy="6867525"/>
          </a:xfrm>
          <a:prstGeom prst="rect">
            <a:avLst/>
          </a:prstGeom>
          <a:ln>
            <a:noFill/>
          </a:ln>
          <a:effectLst>
            <a:innerShdw blurRad="177800" dist="101600" dir="18900000">
              <a:prstClr val="black">
                <a:alpha val="54000"/>
              </a:prstClr>
            </a:innerShdw>
          </a:effectLst>
        </p:spPr>
      </p:pic>
      <p:sp>
        <p:nvSpPr>
          <p:cNvPr id="7" name="Rectangle 6"/>
          <p:cNvSpPr/>
          <p:nvPr userDrawn="1"/>
        </p:nvSpPr>
        <p:spPr>
          <a:xfrm>
            <a:off x="8461375" y="92075"/>
            <a:ext cx="685800" cy="301625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484188"/>
            <a:ext cx="6973888" cy="754062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3125" y="1409700"/>
            <a:ext cx="6859588" cy="2235199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2143125" y="3644900"/>
            <a:ext cx="6859588" cy="2565400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058F5-BF28-495D-ACBD-0E1B0CEE5BA5}" type="datetime1">
              <a:rPr lang="en-US"/>
              <a:pPr>
                <a:defRPr/>
              </a:pPr>
              <a:t>4/16/2015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1647825" y="6423025"/>
            <a:ext cx="46767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8601075" y="5238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F8144-553F-4763-830C-AE24D6A063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200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3600" b="1" smtClean="0">
                <a:solidFill>
                  <a:srgbClr val="A6A1A1"/>
                </a:solidFill>
                <a:latin typeface="Rockwell" pitchFamily="18" charset="0"/>
              </a:rPr>
              <a:t>+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720850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8461375" y="92075"/>
            <a:ext cx="685800" cy="301625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797050"/>
            <a:ext cx="7556500" cy="4405313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476" y="1129553"/>
            <a:ext cx="7559002" cy="537322"/>
          </a:xfrm>
        </p:spPr>
        <p:txBody>
          <a:bodyPr rtlCol="0">
            <a:noAutofit/>
          </a:bodyPr>
          <a:lstStyle>
            <a:lvl1pPr marL="0" indent="0">
              <a:buNone/>
              <a:defRPr kumimoji="0" sz="2800" b="0" i="0" u="none" strike="noStrike" kern="1200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0FBFB-E36B-4FCD-B095-9C33A654060F}" type="datetime1">
              <a:rPr lang="en-US"/>
              <a:pPr>
                <a:defRPr/>
              </a:pPr>
              <a:t>4/16/2015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01075" y="5238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7D8EF-868A-499D-920C-60EC25D3CC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271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8813" y="228600"/>
            <a:ext cx="8201025" cy="6345238"/>
          </a:xfrm>
          <a:prstGeom prst="rect">
            <a:avLst/>
          </a:prstGeom>
          <a:solidFill>
            <a:srgbClr val="6A10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03425" y="3111500"/>
            <a:ext cx="26035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4000" b="1" smtClean="0">
                <a:solidFill>
                  <a:srgbClr val="C0C0C0"/>
                </a:solidFill>
                <a:latin typeface="Rockwell" pitchFamily="18" charset="0"/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8813" y="6248400"/>
            <a:ext cx="1474787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C176879-97E2-45D4-BB74-05E1D38E53B6}" type="datetime1">
              <a:rPr lang="en-US"/>
              <a:pPr>
                <a:defRPr/>
              </a:pPr>
              <a:t>4/16/2015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400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400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C1DD6-02DC-4E7C-9DD2-E7D9E24D00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255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989388" y="3370263"/>
            <a:ext cx="220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2400" b="1" smtClean="0">
                <a:solidFill>
                  <a:srgbClr val="B870B8"/>
                </a:solidFill>
                <a:latin typeface="Rockwell" pitchFamily="18" charset="0"/>
              </a:rPr>
              <a:t>+ 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461375" y="92075"/>
            <a:ext cx="685800" cy="301625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C6793-ED1E-4526-8663-91E8ADCB9915}" type="datetime1">
              <a:rPr lang="en-US"/>
              <a:pPr>
                <a:defRPr/>
              </a:pPr>
              <a:t>4/16/2015</a:t>
            </a:fld>
            <a:endParaRPr lang="en-GB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025"/>
            <a:ext cx="30051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01075" y="5238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C8F8E-7D78-4013-9A37-9EAEB00935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539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461375" y="92075"/>
            <a:ext cx="685800" cy="301625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831850"/>
            <a:ext cx="8268927" cy="542925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C8A0A-958B-4A1C-B231-F354C4C8DBBC}" type="datetime1">
              <a:rPr lang="en-US"/>
              <a:pPr>
                <a:defRPr/>
              </a:pPr>
              <a:t>4/16/2015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01075" y="5238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56D56-8610-48FC-8323-B586568282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730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2575" y="228600"/>
            <a:ext cx="4235450" cy="4187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5400" b="1" smtClean="0">
                <a:solidFill>
                  <a:srgbClr val="B870B8"/>
                </a:solidFill>
                <a:latin typeface="Rockwell" pitchFamily="18" charset="0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rIns="45720">
            <a:noAutofit/>
          </a:bodyPr>
          <a:lstStyle>
            <a:lvl1pPr marL="0" indent="0" algn="ctr"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4"/>
          </p:nvPr>
        </p:nvSpPr>
        <p:spPr>
          <a:xfrm>
            <a:off x="4800600" y="6426200"/>
            <a:ext cx="12319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A32C2FB1-9506-4C2E-8F56-69365FDE84BB}" type="datetime1">
              <a:rPr lang="en-US"/>
              <a:pPr>
                <a:defRPr/>
              </a:pPr>
              <a:t>4/16/2015</a:t>
            </a:fld>
            <a:endParaRPr lang="en-GB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6311900" y="6426200"/>
            <a:ext cx="2616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190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10550" y="282575"/>
            <a:ext cx="6413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67675" y="282575"/>
            <a:ext cx="92075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3600" b="1" smtClean="0">
                <a:solidFill>
                  <a:srgbClr val="B870B8"/>
                </a:solidFill>
                <a:latin typeface="Rockwell" pitchFamily="18" charset="0"/>
              </a:rPr>
              <a:t>+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882775"/>
            <a:ext cx="8851900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F8F4E-67FF-44F0-BD0B-F8C78995FC2C}" type="datetime1">
              <a:rPr lang="en-US"/>
              <a:pPr>
                <a:defRPr/>
              </a:pPr>
              <a:t>4/16/2015</a:t>
            </a:fld>
            <a:endParaRPr lang="en-GB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6ADA6-25B4-46CB-9EC5-BB5E943150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601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8475" y="484188"/>
            <a:ext cx="7556500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8475" y="1981200"/>
            <a:ext cx="75565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595959"/>
                </a:solidFill>
                <a:latin typeface="Rockwell" pitchFamily="18" charset="0"/>
              </a:defRPr>
            </a:lvl1pPr>
          </a:lstStyle>
          <a:p>
            <a:pPr>
              <a:defRPr/>
            </a:pPr>
            <a:fld id="{E891CE14-BC75-4D87-94D5-2871209CA30D}" type="datetime1">
              <a:rPr lang="en-US"/>
              <a:pPr>
                <a:defRPr/>
              </a:pPr>
              <a:t>4/16/2015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595959"/>
                </a:solidFill>
                <a:latin typeface="Rockwell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Rockwell" pitchFamily="18" charset="0"/>
              </a:defRPr>
            </a:lvl1pPr>
          </a:lstStyle>
          <a:p>
            <a:pPr>
              <a:defRPr/>
            </a:pPr>
            <a:fld id="{8ABFD4A8-1023-432A-A0BF-3C7A821070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73" r:id="rId1"/>
    <p:sldLayoutId id="2147484574" r:id="rId2"/>
    <p:sldLayoutId id="2147484575" r:id="rId3"/>
    <p:sldLayoutId id="2147484576" r:id="rId4"/>
    <p:sldLayoutId id="2147484577" r:id="rId5"/>
    <p:sldLayoutId id="2147484578" r:id="rId6"/>
    <p:sldLayoutId id="2147484579" r:id="rId7"/>
    <p:sldLayoutId id="2147484580" r:id="rId8"/>
    <p:sldLayoutId id="2147484581" r:id="rId9"/>
    <p:sldLayoutId id="2147484582" r:id="rId10"/>
    <p:sldLayoutId id="2147484583" r:id="rId11"/>
    <p:sldLayoutId id="2147484584" r:id="rId12"/>
    <p:sldLayoutId id="2147484585" r:id="rId13"/>
    <p:sldLayoutId id="2147484586" r:id="rId14"/>
    <p:sldLayoutId id="2147484587" r:id="rId15"/>
    <p:sldLayoutId id="2147484588" r:id="rId16"/>
    <p:sldLayoutId id="2147484589" r:id="rId17"/>
    <p:sldLayoutId id="2147484590" r:id="rId18"/>
    <p:sldLayoutId id="2147484591" r:id="rId19"/>
    <p:sldLayoutId id="2147484592" r:id="rId20"/>
    <p:sldLayoutId id="2147484593" r:id="rId2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9E361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9E3611"/>
          </a:solidFill>
          <a:latin typeface="Rockwel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9E3611"/>
          </a:solidFill>
          <a:latin typeface="Rockwel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9E3611"/>
          </a:solidFill>
          <a:latin typeface="Rockwel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9E3611"/>
          </a:solidFill>
          <a:latin typeface="Rockwel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-128"/>
        </a:defRPr>
      </a:lvl9pPr>
    </p:titleStyle>
    <p:bodyStyle>
      <a:lvl1pPr marL="228600" indent="-228600" algn="l" rtl="0" eaLnBrk="0" fontAlgn="base" hangingPunct="0">
        <a:spcBef>
          <a:spcPts val="2000"/>
        </a:spcBef>
        <a:spcAft>
          <a:spcPct val="0"/>
        </a:spcAft>
        <a:buClr>
          <a:srgbClr val="6A1023"/>
        </a:buClr>
        <a:buSzPct val="75000"/>
        <a:buFont typeface="Wingdings" pitchFamily="2" charset="2"/>
        <a:buChar char="n"/>
        <a:defRPr sz="2400" kern="1200">
          <a:solidFill>
            <a:srgbClr val="404040"/>
          </a:solidFill>
          <a:latin typeface="Arial"/>
          <a:ea typeface="ＭＳ Ｐゴシック" charset="-128"/>
          <a:cs typeface="Arial"/>
        </a:defRPr>
      </a:lvl1pPr>
      <a:lvl2pPr marL="457200" indent="-228600" algn="l" rtl="0" eaLnBrk="0" fontAlgn="base" hangingPunct="0">
        <a:spcBef>
          <a:spcPts val="600"/>
        </a:spcBef>
        <a:spcAft>
          <a:spcPct val="0"/>
        </a:spcAft>
        <a:buClr>
          <a:srgbClr val="422E2E"/>
        </a:buClr>
        <a:buSzPct val="75000"/>
        <a:buFont typeface="Wingdings" pitchFamily="2" charset="2"/>
        <a:buChar char="n"/>
        <a:defRPr sz="2000" kern="1200">
          <a:solidFill>
            <a:srgbClr val="404040"/>
          </a:solidFill>
          <a:latin typeface="Arial"/>
          <a:ea typeface="ＭＳ Ｐゴシック" charset="-128"/>
          <a:cs typeface="Arial"/>
        </a:defRPr>
      </a:lvl2pPr>
      <a:lvl3pPr marL="685800" indent="-228600" algn="l" rtl="0" eaLnBrk="0" fontAlgn="base" hangingPunct="0">
        <a:spcBef>
          <a:spcPts val="600"/>
        </a:spcBef>
        <a:spcAft>
          <a:spcPct val="0"/>
        </a:spcAft>
        <a:buClr>
          <a:srgbClr val="6A1023"/>
        </a:buClr>
        <a:buSzPct val="75000"/>
        <a:buFont typeface="Wingdings" pitchFamily="2" charset="2"/>
        <a:buChar char="n"/>
        <a:defRPr sz="2400" kern="1200">
          <a:solidFill>
            <a:srgbClr val="404040"/>
          </a:solidFill>
          <a:latin typeface="Arial"/>
          <a:ea typeface="ＭＳ Ｐゴシック" charset="-128"/>
          <a:cs typeface="Arial"/>
        </a:defRPr>
      </a:lvl3pPr>
      <a:lvl4pPr marL="914400" indent="-228600" algn="l" rtl="0" eaLnBrk="0" fontAlgn="base" hangingPunct="0">
        <a:spcBef>
          <a:spcPts val="600"/>
        </a:spcBef>
        <a:spcAft>
          <a:spcPct val="0"/>
        </a:spcAft>
        <a:buClr>
          <a:srgbClr val="B870B8"/>
        </a:buClr>
        <a:buSzPct val="75000"/>
        <a:buFont typeface="Wingdings" pitchFamily="2" charset="2"/>
        <a:buChar char="n"/>
        <a:defRPr sz="1600" kern="1200">
          <a:solidFill>
            <a:srgbClr val="404040"/>
          </a:solidFill>
          <a:latin typeface="Arial"/>
          <a:ea typeface="ＭＳ Ｐゴシック" charset="-128"/>
          <a:cs typeface="Arial"/>
        </a:defRPr>
      </a:lvl4pPr>
      <a:lvl5pPr marL="1143000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1600" kern="1200">
          <a:solidFill>
            <a:srgbClr val="404040"/>
          </a:solidFill>
          <a:latin typeface="Arial"/>
          <a:ea typeface="ＭＳ Ｐゴシック" charset="-128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schools.com/cssref/tryit.asp?filename=trycss_font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schools.com/cssref/playit.asp?filename=playcss_line-height" TargetMode="External"/><Relationship Id="rId2" Type="http://schemas.openxmlformats.org/officeDocument/2006/relationships/hyperlink" Target="http://www.w3schools.com/cssref/tryit.asp?filename=trycss_line-heigh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schools.com/cssref/playit.asp?filename=playcss_padding-left" TargetMode="External"/><Relationship Id="rId2" Type="http://schemas.openxmlformats.org/officeDocument/2006/relationships/hyperlink" Target="http://www.w3schools.com/cssref/playit.asp?filename=playcss_max-width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v1.jontangerine.com/silo/" TargetMode="External"/><Relationship Id="rId2" Type="http://schemas.openxmlformats.org/officeDocument/2006/relationships/hyperlink" Target="http://www.onextrapixel.com/examples/html5-css3-website-layout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cs.auckland.ac.nz/research/hci/digital_ink/annotation_tools/index.s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w3schools.com/cssref/playit.asp?filename=playcss_font-family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ctrTitle"/>
          </p:nvPr>
        </p:nvSpPr>
        <p:spPr>
          <a:xfrm>
            <a:off x="4800600" y="4560888"/>
            <a:ext cx="4038600" cy="9334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2500" dirty="0" smtClean="0">
                <a:solidFill>
                  <a:srgbClr val="E8DEDE"/>
                </a:solidFill>
                <a:ea typeface="ＭＳ Ｐゴシック" pitchFamily="34" charset="-128"/>
              </a:rPr>
              <a:t>Text in User Interfaces</a:t>
            </a:r>
            <a:br>
              <a:rPr lang="en-GB" altLang="en-US" sz="2500" dirty="0" smtClean="0">
                <a:solidFill>
                  <a:srgbClr val="E8DEDE"/>
                </a:solidFill>
                <a:ea typeface="ＭＳ Ｐゴシック" pitchFamily="34" charset="-128"/>
              </a:rPr>
            </a:br>
            <a:r>
              <a:rPr lang="en-GB" altLang="en-US" sz="2500" dirty="0">
                <a:solidFill>
                  <a:srgbClr val="E8DEDE"/>
                </a:solidFill>
                <a:ea typeface="ＭＳ Ｐゴシック" pitchFamily="34" charset="-128"/>
              </a:rPr>
              <a:t/>
            </a:r>
            <a:br>
              <a:rPr lang="en-GB" altLang="en-US" sz="2500" dirty="0">
                <a:solidFill>
                  <a:srgbClr val="E8DEDE"/>
                </a:solidFill>
                <a:ea typeface="ＭＳ Ｐゴシック" pitchFamily="34" charset="-128"/>
              </a:rPr>
            </a:br>
            <a:r>
              <a:rPr lang="en-GB" altLang="en-US" sz="2500" dirty="0" smtClean="0">
                <a:solidFill>
                  <a:srgbClr val="E8DEDE"/>
                </a:solidFill>
                <a:ea typeface="ＭＳ Ｐゴシック" pitchFamily="34" charset="-128"/>
              </a:rPr>
              <a:t/>
            </a:r>
            <a:br>
              <a:rPr lang="en-GB" altLang="en-US" sz="2500" dirty="0" smtClean="0">
                <a:solidFill>
                  <a:srgbClr val="E8DEDE"/>
                </a:solidFill>
                <a:ea typeface="ＭＳ Ｐゴシック" pitchFamily="34" charset="-128"/>
              </a:rPr>
            </a:br>
            <a:endParaRPr lang="en-GB" altLang="en-US" sz="2500" dirty="0" smtClean="0">
              <a:solidFill>
                <a:srgbClr val="E8DEDE"/>
              </a:solidFill>
              <a:ea typeface="ＭＳ Ｐゴシック" pitchFamily="34" charset="-128"/>
            </a:endParaRPr>
          </a:p>
        </p:txBody>
      </p:sp>
      <p:sp>
        <p:nvSpPr>
          <p:cNvPr id="23555" name="Subtitle 2"/>
          <p:cNvSpPr>
            <a:spLocks noGrp="1"/>
          </p:cNvSpPr>
          <p:nvPr>
            <p:ph type="subTitle" idx="4294967295"/>
          </p:nvPr>
        </p:nvSpPr>
        <p:spPr>
          <a:xfrm>
            <a:off x="4800600" y="4929189"/>
            <a:ext cx="4038600" cy="5651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GB" altLang="en-US" sz="1800" dirty="0" smtClean="0">
                <a:solidFill>
                  <a:srgbClr val="EF8C6A"/>
                </a:solidFill>
                <a:latin typeface="Arial" charset="0"/>
                <a:ea typeface="ＭＳ Ｐゴシック" pitchFamily="34" charset="-128"/>
                <a:cs typeface="Arial" charset="0"/>
              </a:rPr>
              <a:t>COMPSCI 345 / SOFTENG 350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286000" y="6156325"/>
            <a:ext cx="6858000" cy="6461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GB" dirty="0"/>
              <a:t>Adapted from slides by Safurah Abdul Jalil &amp; Beryl </a:t>
            </a:r>
            <a:r>
              <a:rPr lang="en-GB" dirty="0" err="1"/>
              <a:t>Plimmer</a:t>
            </a:r>
            <a:r>
              <a:rPr lang="en-GB" dirty="0"/>
              <a:t> </a:t>
            </a:r>
            <a:r>
              <a:rPr lang="en-GB" dirty="0"/>
              <a:t>2011</a:t>
            </a:r>
          </a:p>
          <a:p>
            <a:pPr algn="r">
              <a:defRPr/>
            </a:pPr>
            <a:r>
              <a:rPr lang="en-GB" dirty="0"/>
              <a:t>Based on </a:t>
            </a:r>
            <a:r>
              <a:rPr lang="en-GB" dirty="0"/>
              <a:t>Heim </a:t>
            </a:r>
            <a:r>
              <a:rPr lang="en-GB" dirty="0"/>
              <a:t>Chapter 12 </a:t>
            </a:r>
            <a:r>
              <a:rPr lang="en-GB" dirty="0"/>
              <a:t>&amp; HCI </a:t>
            </a:r>
            <a:r>
              <a:rPr lang="en-GB" dirty="0" err="1"/>
              <a:t>Encyclopedia</a:t>
            </a:r>
            <a:r>
              <a:rPr lang="en-GB" dirty="0"/>
              <a:t> Chapter 5.1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98475" y="134938"/>
            <a:ext cx="7556500" cy="995362"/>
          </a:xfrm>
        </p:spPr>
        <p:txBody>
          <a:bodyPr/>
          <a:lstStyle/>
          <a:p>
            <a:r>
              <a:rPr lang="en-GB" altLang="en-US" smtClean="0">
                <a:ea typeface="ＭＳ Ｐゴシック" pitchFamily="34" charset="-128"/>
              </a:rPr>
              <a:t>Fonts for title vs. body</a:t>
            </a:r>
          </a:p>
        </p:txBody>
      </p:sp>
      <p:sp>
        <p:nvSpPr>
          <p:cNvPr id="32771" name="Content Placeholder 13"/>
          <p:cNvSpPr>
            <a:spLocks noGrp="1"/>
          </p:cNvSpPr>
          <p:nvPr>
            <p:ph idx="1"/>
          </p:nvPr>
        </p:nvSpPr>
        <p:spPr>
          <a:xfrm>
            <a:off x="498475" y="1797050"/>
            <a:ext cx="5891213" cy="4405313"/>
          </a:xfrm>
        </p:spPr>
        <p:txBody>
          <a:bodyPr/>
          <a:lstStyle/>
          <a:p>
            <a:r>
              <a:rPr lang="en-GB" altLang="en-US" smtClean="0">
                <a:latin typeface="Arial" charset="0"/>
                <a:ea typeface="ＭＳ Ｐゴシック" pitchFamily="34" charset="-128"/>
                <a:cs typeface="Arial" charset="0"/>
              </a:rPr>
              <a:t>Decorative fonts (sometimes called display fonts or title fonts) </a:t>
            </a:r>
          </a:p>
          <a:p>
            <a:pPr lvl="1"/>
            <a:r>
              <a:rPr lang="en-GB" altLang="en-US" smtClean="0">
                <a:latin typeface="Arial" charset="0"/>
                <a:ea typeface="ＭＳ Ｐゴシック" pitchFamily="34" charset="-128"/>
                <a:cs typeface="Arial" charset="0"/>
              </a:rPr>
              <a:t>suitable for titles and headings</a:t>
            </a:r>
          </a:p>
          <a:p>
            <a:pPr lvl="1"/>
            <a:r>
              <a:rPr lang="en-GB" altLang="en-US" smtClean="0">
                <a:latin typeface="Arial" charset="0"/>
                <a:ea typeface="ＭＳ Ｐゴシック" pitchFamily="34" charset="-128"/>
                <a:cs typeface="Arial" charset="0"/>
              </a:rPr>
              <a:t>strong personality: </a:t>
            </a:r>
          </a:p>
          <a:p>
            <a:pPr lvl="2"/>
            <a:r>
              <a:rPr lang="en-GB" altLang="en-US" smtClean="0">
                <a:latin typeface="Arial" charset="0"/>
                <a:ea typeface="ＭＳ Ｐゴシック" pitchFamily="34" charset="-128"/>
                <a:cs typeface="Arial" charset="0"/>
              </a:rPr>
              <a:t>grab people’s attention </a:t>
            </a:r>
          </a:p>
          <a:p>
            <a:pPr lvl="2"/>
            <a:r>
              <a:rPr lang="en-GB" altLang="en-US" smtClean="0">
                <a:latin typeface="Arial" charset="0"/>
                <a:ea typeface="ＭＳ Ｐゴシック" pitchFamily="34" charset="-128"/>
                <a:cs typeface="Arial" charset="0"/>
              </a:rPr>
              <a:t>reinforce the message of the word.</a:t>
            </a:r>
          </a:p>
          <a:p>
            <a:pPr lvl="1"/>
            <a:r>
              <a:rPr lang="en-GB" altLang="en-US" smtClean="0">
                <a:latin typeface="Arial" charset="0"/>
                <a:ea typeface="ＭＳ Ｐゴシック" pitchFamily="34" charset="-128"/>
                <a:cs typeface="Arial" charset="0"/>
              </a:rPr>
              <a:t>May not be installed on all machines – in which case you need to have a default!</a:t>
            </a:r>
          </a:p>
          <a:p>
            <a:r>
              <a:rPr lang="en-GB" altLang="en-US" smtClean="0">
                <a:latin typeface="Arial" charset="0"/>
                <a:ea typeface="ＭＳ Ｐゴシック" pitchFamily="34" charset="-128"/>
                <a:cs typeface="Arial" charset="0"/>
              </a:rPr>
              <a:t>Neutral looking fonts such Georgia or Arial are more suitable as body copy (easier to read)</a:t>
            </a:r>
          </a:p>
          <a:p>
            <a:pPr lvl="1">
              <a:buFont typeface="Wingdings" pitchFamily="2" charset="2"/>
              <a:buNone/>
            </a:pPr>
            <a:endParaRPr lang="en-GB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endParaRPr lang="en-GB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endParaRPr lang="en-GB" altLang="en-US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98475" y="1130300"/>
            <a:ext cx="7559675" cy="536575"/>
          </a:xfrm>
        </p:spPr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7F7F7F"/>
                </a:solidFill>
                <a:ea typeface="ＭＳ Ｐゴシック" pitchFamily="34" charset="-128"/>
              </a:rPr>
              <a:t>Decorative/Display fonts</a:t>
            </a:r>
          </a:p>
        </p:txBody>
      </p:sp>
      <p:sp>
        <p:nvSpPr>
          <p:cNvPr id="3277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2000"/>
              </a:spcBef>
              <a:buClr>
                <a:srgbClr val="6A1023"/>
              </a:buClr>
              <a:buSzPct val="75000"/>
              <a:buFont typeface="Wingdings" pitchFamily="2" charset="2"/>
              <a:buChar char="n"/>
              <a:defRPr sz="24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rgbClr val="422E2E"/>
              </a:buClr>
              <a:buSzPct val="75000"/>
              <a:buFont typeface="Wingdings" pitchFamily="2" charset="2"/>
              <a:buChar char="n"/>
              <a:defRPr sz="20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6A1023"/>
              </a:buClr>
              <a:buSzPct val="75000"/>
              <a:buFont typeface="Wingdings" pitchFamily="2" charset="2"/>
              <a:buChar char="n"/>
              <a:defRPr sz="24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rgbClr val="B870B8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F8917C44-D0E5-4CC0-A2A0-A4BA1CF9AF02}" type="slidenum">
              <a:rPr lang="en-GB" altLang="en-US" sz="1400" smtClean="0">
                <a:solidFill>
                  <a:schemeClr val="bg1"/>
                </a:solidFill>
                <a:latin typeface="Rockwell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GB" altLang="en-US" sz="1400" smtClean="0">
              <a:solidFill>
                <a:schemeClr val="bg1"/>
              </a:solidFill>
              <a:latin typeface="Rockwell" pitchFamily="18" charset="0"/>
            </a:endParaRPr>
          </a:p>
        </p:txBody>
      </p:sp>
      <p:pic>
        <p:nvPicPr>
          <p:cNvPr id="32774" name="Content Placeholder 15" descr="Screen shot 2011-05-08 at 11.42.32 AM.png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471" b="-23471"/>
          <a:stretch>
            <a:fillRect/>
          </a:stretch>
        </p:blipFill>
        <p:spPr>
          <a:xfrm>
            <a:off x="6389688" y="1409700"/>
            <a:ext cx="2754312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98475" y="134938"/>
            <a:ext cx="7556500" cy="995362"/>
          </a:xfrm>
        </p:spPr>
        <p:txBody>
          <a:bodyPr/>
          <a:lstStyle/>
          <a:p>
            <a:r>
              <a:rPr lang="en-GB" altLang="en-US" smtClean="0">
                <a:ea typeface="ＭＳ Ｐゴシック" pitchFamily="34" charset="-128"/>
              </a:rPr>
              <a:t>Fonts for title vs. body</a:t>
            </a:r>
          </a:p>
        </p:txBody>
      </p:sp>
      <p:pic>
        <p:nvPicPr>
          <p:cNvPr id="33795" name="Content Placeholder 11" descr="Screen shot 2011-05-08 at 11.23.38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089" b="-43089"/>
          <a:stretch>
            <a:fillRect/>
          </a:stretch>
        </p:blipFill>
        <p:spPr>
          <a:xfrm>
            <a:off x="306388" y="1704975"/>
            <a:ext cx="4022725" cy="2346325"/>
          </a:xfrm>
          <a:effectLst>
            <a:outerShdw dist="139700" dir="2700000" algn="tl" rotWithShape="0">
              <a:srgbClr val="333333">
                <a:alpha val="64998"/>
              </a:srgbClr>
            </a:outerShdw>
          </a:effectLst>
        </p:spPr>
      </p:pic>
      <p:sp>
        <p:nvSpPr>
          <p:cNvPr id="3379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2000"/>
              </a:spcBef>
              <a:buClr>
                <a:srgbClr val="6A1023"/>
              </a:buClr>
              <a:buSzPct val="75000"/>
              <a:buFont typeface="Wingdings" pitchFamily="2" charset="2"/>
              <a:buChar char="n"/>
              <a:defRPr sz="24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rgbClr val="422E2E"/>
              </a:buClr>
              <a:buSzPct val="75000"/>
              <a:buFont typeface="Wingdings" pitchFamily="2" charset="2"/>
              <a:buChar char="n"/>
              <a:defRPr sz="20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6A1023"/>
              </a:buClr>
              <a:buSzPct val="75000"/>
              <a:buFont typeface="Wingdings" pitchFamily="2" charset="2"/>
              <a:buChar char="n"/>
              <a:defRPr sz="24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rgbClr val="B870B8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F700750F-2AD6-4094-9CD9-E17B1CD7EDD2}" type="slidenum">
              <a:rPr lang="en-GB" altLang="en-US" sz="1400" smtClean="0">
                <a:solidFill>
                  <a:schemeClr val="bg1"/>
                </a:solidFill>
                <a:latin typeface="Rockwell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GB" altLang="en-US" sz="1400" smtClean="0">
              <a:solidFill>
                <a:schemeClr val="bg1"/>
              </a:solidFill>
              <a:latin typeface="Rockwell" pitchFamily="18" charset="0"/>
            </a:endParaRPr>
          </a:p>
        </p:txBody>
      </p:sp>
      <p:pic>
        <p:nvPicPr>
          <p:cNvPr id="33797" name="Content Placeholder 7" descr="Screen shot 2011-05-08 at 11.15.09 AM.png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203450"/>
            <a:ext cx="4114800" cy="1239838"/>
          </a:xfrm>
          <a:effectLst>
            <a:outerShdw dist="139700" dir="2700000" algn="tl" rotWithShape="0">
              <a:srgbClr val="333333">
                <a:alpha val="64998"/>
              </a:srgbClr>
            </a:outerShdw>
          </a:effectLst>
        </p:spPr>
      </p:pic>
      <p:pic>
        <p:nvPicPr>
          <p:cNvPr id="33798" name="Content Placeholder 8" descr="Screen shot 2011-05-08 at 11.15.21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7" r="-1147"/>
          <a:stretch>
            <a:fillRect/>
          </a:stretch>
        </p:blipFill>
        <p:spPr bwMode="auto">
          <a:xfrm>
            <a:off x="306388" y="4159250"/>
            <a:ext cx="4333875" cy="1411288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Content Placeholder 10" descr="Screen shot 2011-05-08 at 11.15.15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33" r="-5733"/>
          <a:stretch>
            <a:fillRect/>
          </a:stretch>
        </p:blipFill>
        <p:spPr bwMode="auto">
          <a:xfrm>
            <a:off x="4572000" y="4156075"/>
            <a:ext cx="4700588" cy="1757363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solidFill>
                  <a:srgbClr val="9E3611"/>
                </a:solidFill>
                <a:ea typeface="ＭＳ Ｐゴシック" pitchFamily="34" charset="-128"/>
              </a:rPr>
              <a:t>Fonts: proportional &amp; monospaced</a:t>
            </a: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2000"/>
              </a:spcBef>
              <a:buClr>
                <a:srgbClr val="6A1023"/>
              </a:buClr>
              <a:buSzPct val="75000"/>
              <a:buFont typeface="Wingdings" pitchFamily="2" charset="2"/>
              <a:buChar char="n"/>
              <a:defRPr sz="24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rgbClr val="422E2E"/>
              </a:buClr>
              <a:buSzPct val="75000"/>
              <a:buFont typeface="Wingdings" pitchFamily="2" charset="2"/>
              <a:buChar char="n"/>
              <a:defRPr sz="20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6A1023"/>
              </a:buClr>
              <a:buSzPct val="75000"/>
              <a:buFont typeface="Wingdings" pitchFamily="2" charset="2"/>
              <a:buChar char="n"/>
              <a:defRPr sz="24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rgbClr val="B870B8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A44856B7-66F7-4948-89B4-BAEFBBC5C640}" type="slidenum">
              <a:rPr lang="en-GB" altLang="en-US" sz="1400" smtClean="0">
                <a:solidFill>
                  <a:schemeClr val="bg1"/>
                </a:solidFill>
                <a:latin typeface="Rockwell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GB" altLang="en-US" sz="1400" smtClean="0">
              <a:solidFill>
                <a:schemeClr val="bg1"/>
              </a:solidFill>
              <a:latin typeface="Rockwell" pitchFamily="18" charset="0"/>
            </a:endParaRPr>
          </a:p>
        </p:txBody>
      </p:sp>
      <p:sp>
        <p:nvSpPr>
          <p:cNvPr id="34820" name="Content Placeholder 12"/>
          <p:cNvSpPr>
            <a:spLocks noGrp="1"/>
          </p:cNvSpPr>
          <p:nvPr>
            <p:ph sz="quarter" idx="13"/>
          </p:nvPr>
        </p:nvSpPr>
        <p:spPr>
          <a:xfrm>
            <a:off x="2143125" y="2997200"/>
            <a:ext cx="6859588" cy="117316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2000" smtClean="0">
                <a:latin typeface="Arial" charset="0"/>
                <a:ea typeface="ＭＳ Ｐゴシック" pitchFamily="34" charset="-128"/>
                <a:cs typeface="Arial" charset="0"/>
              </a:rPr>
              <a:t>A proportional font has variable-width: ioioioioio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2000" smtClean="0">
                <a:latin typeface="Arial" charset="0"/>
                <a:ea typeface="ＭＳ Ｐゴシック" pitchFamily="34" charset="-128"/>
                <a:cs typeface="Arial" charset="0"/>
              </a:rPr>
              <a:t>A monospaced font has fixed-width </a:t>
            </a:r>
            <a:r>
              <a:rPr lang="en-US" altLang="en-US" sz="2000" smtClean="0">
                <a:latin typeface="Courier New" pitchFamily="49" charset="0"/>
                <a:ea typeface="ＭＳ Ｐゴシック" pitchFamily="34" charset="-128"/>
                <a:cs typeface="Arial" charset="0"/>
              </a:rPr>
              <a:t>ioioioioio</a:t>
            </a:r>
          </a:p>
          <a:p>
            <a:pPr eaLnBrk="1" hangingPunct="1"/>
            <a:endParaRPr lang="en-US" altLang="en-US" sz="2000" smtClean="0">
              <a:latin typeface="Courier New" pitchFamily="49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34821" name="Content Placeholder 7" descr="300px_Propvsmono_svg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539" r="-18539"/>
          <a:stretch>
            <a:fillRect/>
          </a:stretch>
        </p:blipFill>
        <p:spPr>
          <a:xfrm>
            <a:off x="2438400" y="1319213"/>
            <a:ext cx="4535488" cy="1479550"/>
          </a:xfrm>
          <a:effectLst>
            <a:outerShdw dist="139700" dir="2700000" algn="tl" rotWithShape="0">
              <a:srgbClr val="333333">
                <a:alpha val="64998"/>
              </a:srgbClr>
            </a:outerShdw>
          </a:effectLst>
        </p:spPr>
      </p:pic>
      <p:pic>
        <p:nvPicPr>
          <p:cNvPr id="34822" name="Picture 4" descr="fontExamp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170363"/>
            <a:ext cx="5527675" cy="1822450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3006725" y="2836863"/>
            <a:ext cx="3800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2000"/>
              </a:spcBef>
              <a:buClr>
                <a:srgbClr val="6A1023"/>
              </a:buClr>
              <a:buSzPct val="75000"/>
              <a:buFont typeface="Wingdings" pitchFamily="2" charset="2"/>
              <a:buChar char="n"/>
              <a:defRPr sz="24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rgbClr val="422E2E"/>
              </a:buClr>
              <a:buSzPct val="75000"/>
              <a:buFont typeface="Wingdings" pitchFamily="2" charset="2"/>
              <a:buChar char="n"/>
              <a:defRPr sz="20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6A1023"/>
              </a:buClr>
              <a:buSzPct val="75000"/>
              <a:buFont typeface="Wingdings" pitchFamily="2" charset="2"/>
              <a:buChar char="n"/>
              <a:defRPr sz="24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rgbClr val="B870B8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7F7F7F"/>
                </a:solidFill>
              </a:rPr>
              <a:t>http://library.kiwix.org:4201/A/Typeface.html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9E3611"/>
                </a:solidFill>
                <a:ea typeface="ＭＳ Ｐゴシック" pitchFamily="34" charset="-128"/>
              </a:rPr>
              <a:t>Font Size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Factors that affect perceived font size: </a:t>
            </a:r>
            <a:endParaRPr lang="en-US" altLang="en-US" sz="200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Reading Distance—Greater distances require larger text.</a:t>
            </a:r>
          </a:p>
          <a:p>
            <a:pPr lvl="1">
              <a:lnSpc>
                <a:spcPct val="90000"/>
              </a:lnSpc>
            </a:pPr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Screen Resolution—Smaller text requires greater resolution to keep the characters clear and legible.</a:t>
            </a:r>
          </a:p>
          <a:p>
            <a:pPr lvl="1">
              <a:lnSpc>
                <a:spcPct val="90000"/>
              </a:lnSpc>
            </a:pPr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Text/Background Contrast—Positive contrast is optimal (black type on a white background).</a:t>
            </a:r>
          </a:p>
          <a:p>
            <a:pPr lvl="1">
              <a:lnSpc>
                <a:spcPct val="90000"/>
              </a:lnSpc>
            </a:pPr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Visual Acuity of User—Not all users have 20/20 vision.  And from age 40-something </a:t>
            </a:r>
            <a:r>
              <a:rPr lang="en-US" altLang="en-US" i="1" smtClean="0">
                <a:latin typeface="Arial" charset="0"/>
                <a:ea typeface="ＭＳ Ｐゴシック" pitchFamily="34" charset="-128"/>
                <a:cs typeface="Arial" charset="0"/>
              </a:rPr>
              <a:t>presbyopia</a:t>
            </a:r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 really takes hold: focusing on near objects doesn’t work so well and hence small fonts require magnification</a:t>
            </a:r>
          </a:p>
          <a:p>
            <a:pPr lvl="1">
              <a:lnSpc>
                <a:spcPct val="90000"/>
              </a:lnSpc>
            </a:pPr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Purpose —Text can be scanned, read word by word, or read character by character [e.g. passwords]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solidFill>
                  <a:srgbClr val="9E3611"/>
                </a:solidFill>
                <a:ea typeface="ＭＳ Ｐゴシック" pitchFamily="34" charset="-128"/>
              </a:rPr>
              <a:t>Font Size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2143125" y="1409700"/>
            <a:ext cx="6859588" cy="46831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900" smtClean="0">
                <a:latin typeface="Arial" charset="0"/>
                <a:ea typeface="ＭＳ Ｐゴシック" pitchFamily="34" charset="-128"/>
                <a:cs typeface="Arial" charset="0"/>
              </a:rPr>
              <a:t>Fonts for body copy usually don't work well when set too large, they tend to become inelegant and clunky. </a:t>
            </a:r>
          </a:p>
          <a:p>
            <a:pPr>
              <a:lnSpc>
                <a:spcPct val="90000"/>
              </a:lnSpc>
            </a:pPr>
            <a:r>
              <a:rPr lang="en-US" altLang="en-US" sz="1900" smtClean="0">
                <a:latin typeface="Arial" charset="0"/>
                <a:ea typeface="ＭＳ Ｐゴシック" pitchFamily="34" charset="-128"/>
                <a:cs typeface="Arial" charset="0"/>
              </a:rPr>
              <a:t>The opposite is the case when setting titling fonts too small – the title/heading will lose its dominance and the page looks bland. </a:t>
            </a:r>
            <a:br>
              <a:rPr lang="en-US" altLang="en-US" sz="1900" smtClean="0">
                <a:latin typeface="Arial" charset="0"/>
                <a:ea typeface="ＭＳ Ｐゴシック" pitchFamily="34" charset="-128"/>
                <a:cs typeface="Arial" charset="0"/>
              </a:rPr>
            </a:br>
            <a:endParaRPr lang="en-GB" altLang="en-US" sz="190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2000"/>
              </a:spcBef>
              <a:buClr>
                <a:srgbClr val="6A1023"/>
              </a:buClr>
              <a:buSzPct val="75000"/>
              <a:buFont typeface="Wingdings" pitchFamily="2" charset="2"/>
              <a:buChar char="n"/>
              <a:defRPr sz="24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rgbClr val="422E2E"/>
              </a:buClr>
              <a:buSzPct val="75000"/>
              <a:buFont typeface="Wingdings" pitchFamily="2" charset="2"/>
              <a:buChar char="n"/>
              <a:defRPr sz="20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6A1023"/>
              </a:buClr>
              <a:buSzPct val="75000"/>
              <a:buFont typeface="Wingdings" pitchFamily="2" charset="2"/>
              <a:buChar char="n"/>
              <a:defRPr sz="24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rgbClr val="B870B8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FFCD152E-C1A3-42DE-AB67-B6E49CCBF66D}" type="slidenum">
              <a:rPr lang="en-GB" altLang="en-US" sz="1400" smtClean="0">
                <a:solidFill>
                  <a:schemeClr val="bg1"/>
                </a:solidFill>
                <a:latin typeface="Rockwell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GB" altLang="en-US" sz="1400" smtClean="0">
              <a:solidFill>
                <a:schemeClr val="bg1"/>
              </a:solidFill>
              <a:latin typeface="Rockwell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9E3611"/>
                </a:solidFill>
                <a:ea typeface="ＭＳ Ｐゴシック" pitchFamily="34" charset="-128"/>
              </a:rPr>
              <a:t>Font Size</a:t>
            </a:r>
            <a:endParaRPr lang="en-GB" altLang="en-US" smtClean="0">
              <a:solidFill>
                <a:srgbClr val="9E3611"/>
              </a:solidFill>
              <a:ea typeface="ＭＳ Ｐゴシック" pitchFamily="34" charset="-128"/>
            </a:endParaRPr>
          </a:p>
        </p:txBody>
      </p:sp>
      <p:pic>
        <p:nvPicPr>
          <p:cNvPr id="37891" name="Content Placeholder 10" descr="impactofxheight1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59" b="-4359"/>
          <a:stretch>
            <a:fillRect/>
          </a:stretch>
        </p:blipFill>
        <p:spPr>
          <a:xfrm>
            <a:off x="2435225" y="2043113"/>
            <a:ext cx="4219575" cy="1577975"/>
          </a:xfrm>
          <a:effectLst>
            <a:outerShdw dist="139700" dir="2700000" algn="tl" rotWithShape="0">
              <a:srgbClr val="333333">
                <a:alpha val="64998"/>
              </a:srgbClr>
            </a:outerShdw>
          </a:effectLst>
        </p:spPr>
      </p:pic>
      <p:sp>
        <p:nvSpPr>
          <p:cNvPr id="37892" name="Slide Number Placeholder 4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2000"/>
              </a:spcBef>
              <a:buClr>
                <a:srgbClr val="6A1023"/>
              </a:buClr>
              <a:buSzPct val="75000"/>
              <a:buFont typeface="Wingdings" pitchFamily="2" charset="2"/>
              <a:buChar char="n"/>
              <a:defRPr sz="24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rgbClr val="422E2E"/>
              </a:buClr>
              <a:buSzPct val="75000"/>
              <a:buFont typeface="Wingdings" pitchFamily="2" charset="2"/>
              <a:buChar char="n"/>
              <a:defRPr sz="20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6A1023"/>
              </a:buClr>
              <a:buSzPct val="75000"/>
              <a:buFont typeface="Wingdings" pitchFamily="2" charset="2"/>
              <a:buChar char="n"/>
              <a:defRPr sz="24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rgbClr val="B870B8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DE547856-B741-4A17-AA1F-827774D23AEC}" type="slidenum">
              <a:rPr lang="en-GB" altLang="en-US" sz="1400" smtClean="0">
                <a:solidFill>
                  <a:schemeClr val="bg1"/>
                </a:solidFill>
                <a:latin typeface="Rockwell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GB" altLang="en-US" sz="1400" smtClean="0">
              <a:solidFill>
                <a:schemeClr val="bg1"/>
              </a:solidFill>
              <a:latin typeface="Rockwell" pitchFamily="18" charset="0"/>
            </a:endParaRPr>
          </a:p>
        </p:txBody>
      </p:sp>
      <p:sp>
        <p:nvSpPr>
          <p:cNvPr id="10" name="Content Placeholder 5"/>
          <p:cNvSpPr txBox="1">
            <a:spLocks/>
          </p:cNvSpPr>
          <p:nvPr/>
        </p:nvSpPr>
        <p:spPr bwMode="auto">
          <a:xfrm>
            <a:off x="2143125" y="4289425"/>
            <a:ext cx="6859588" cy="6159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228600" indent="-228600" defTabSz="914400" eaLnBrk="0" hangingPunct="0">
              <a:spcBef>
                <a:spcPts val="2000"/>
              </a:spcBef>
              <a:buClr>
                <a:srgbClr val="6A1023"/>
              </a:buClr>
              <a:buSzPct val="75000"/>
              <a:defRPr/>
            </a:pPr>
            <a:r>
              <a:rPr lang="en-US" sz="3600" dirty="0">
                <a:solidFill>
                  <a:srgbClr val="742217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a </a:t>
            </a:r>
            <a:r>
              <a:rPr lang="en-US" sz="3600" dirty="0" err="1">
                <a:solidFill>
                  <a:srgbClr val="742217"/>
                </a:solidFill>
                <a:latin typeface="Verdana" pitchFamily="34" charset="0"/>
                <a:ea typeface="ＭＳ Ｐゴシック" pitchFamily="34" charset="-128"/>
              </a:rPr>
              <a:t>a</a:t>
            </a:r>
            <a:r>
              <a:rPr lang="en-US" sz="3600" dirty="0">
                <a:solidFill>
                  <a:srgbClr val="742217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742217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a</a:t>
            </a:r>
            <a:r>
              <a:rPr lang="en-US" sz="3600" dirty="0">
                <a:solidFill>
                  <a:srgbClr val="742217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742217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</a:t>
            </a:r>
            <a:endParaRPr lang="en-US" sz="4400" dirty="0">
              <a:solidFill>
                <a:srgbClr val="742217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11" name="Content Placeholder 5"/>
          <p:cNvSpPr txBox="1">
            <a:spLocks/>
          </p:cNvSpPr>
          <p:nvPr/>
        </p:nvSpPr>
        <p:spPr bwMode="auto">
          <a:xfrm>
            <a:off x="2149475" y="4938713"/>
            <a:ext cx="6859588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228600" indent="-228600" defTabSz="914400" eaLnBrk="0" hangingPunct="0">
              <a:spcBef>
                <a:spcPts val="2000"/>
              </a:spcBef>
              <a:buClr>
                <a:srgbClr val="6A1023"/>
              </a:buClr>
              <a:buSzPct val="75000"/>
              <a:defRPr/>
            </a:pP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Looks bigger  </a:t>
            </a:r>
            <a:r>
              <a:rPr lang="en-US" sz="3600" dirty="0"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rPr>
              <a:t>Looks smaller</a:t>
            </a:r>
          </a:p>
          <a:p>
            <a:pPr marL="228600" indent="-228600" defTabSz="914400" eaLnBrk="0" hangingPunct="0">
              <a:spcBef>
                <a:spcPts val="2000"/>
              </a:spcBef>
              <a:buClr>
                <a:srgbClr val="6A1023"/>
              </a:buClr>
              <a:buSzPct val="75000"/>
              <a:buFont typeface="Wingdings" pitchFamily="2" charset="2"/>
              <a:buNone/>
              <a:defRPr/>
            </a:pPr>
            <a:endParaRPr lang="en-US" sz="3600" dirty="0">
              <a:solidFill>
                <a:schemeClr val="tx1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37895" name="Content Placeholder 5"/>
          <p:cNvSpPr txBox="1">
            <a:spLocks/>
          </p:cNvSpPr>
          <p:nvPr/>
        </p:nvSpPr>
        <p:spPr bwMode="auto">
          <a:xfrm>
            <a:off x="2028825" y="3786188"/>
            <a:ext cx="63722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eaLnBrk="0" hangingPunct="0">
              <a:spcBef>
                <a:spcPts val="2000"/>
              </a:spcBef>
              <a:buClr>
                <a:srgbClr val="6A1023"/>
              </a:buClr>
              <a:buSzPct val="75000"/>
              <a:buFont typeface="Wingdings" pitchFamily="2" charset="2"/>
              <a:buChar char="n"/>
              <a:defRPr sz="24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rgbClr val="422E2E"/>
              </a:buClr>
              <a:buSzPct val="75000"/>
              <a:buFont typeface="Wingdings" pitchFamily="2" charset="2"/>
              <a:buChar char="n"/>
              <a:defRPr sz="20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6A1023"/>
              </a:buClr>
              <a:buSzPct val="75000"/>
              <a:buFont typeface="Wingdings" pitchFamily="2" charset="2"/>
              <a:buChar char="n"/>
              <a:defRPr sz="24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rgbClr val="B870B8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defTabSz="914400"/>
            <a:r>
              <a:rPr lang="en-US" altLang="en-US" sz="2000"/>
              <a:t>These fonts are all in the same size (36pt):</a:t>
            </a:r>
          </a:p>
        </p:txBody>
      </p:sp>
      <p:sp>
        <p:nvSpPr>
          <p:cNvPr id="37896" name="Content Placeholder 3"/>
          <p:cNvSpPr>
            <a:spLocks noGrp="1"/>
          </p:cNvSpPr>
          <p:nvPr>
            <p:ph idx="1"/>
          </p:nvPr>
        </p:nvSpPr>
        <p:spPr>
          <a:xfrm>
            <a:off x="2143125" y="1409700"/>
            <a:ext cx="6859588" cy="1511300"/>
          </a:xfrm>
        </p:spPr>
        <p:txBody>
          <a:bodyPr/>
          <a:lstStyle/>
          <a:p>
            <a:r>
              <a:rPr lang="en-US" altLang="en-US" sz="2000" smtClean="0">
                <a:latin typeface="Arial" charset="0"/>
                <a:ea typeface="ＭＳ Ｐゴシック" pitchFamily="34" charset="-128"/>
                <a:cs typeface="Arial" charset="0"/>
              </a:rPr>
              <a:t>Fonts of the same size, say 11pt, will sometimes look different in size due to their different x-heights.</a:t>
            </a:r>
            <a:endParaRPr lang="en-GB" altLang="en-US" sz="200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endParaRPr lang="en-GB" altLang="en-US" sz="200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6873" name="Content Placeholder 5"/>
          <p:cNvSpPr txBox="1">
            <a:spLocks/>
          </p:cNvSpPr>
          <p:nvPr/>
        </p:nvSpPr>
        <p:spPr bwMode="auto">
          <a:xfrm>
            <a:off x="2085975" y="5548313"/>
            <a:ext cx="6738938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14400">
              <a:spcBef>
                <a:spcPts val="2000"/>
              </a:spcBef>
              <a:buClr>
                <a:srgbClr val="6A1023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dirty="0" smtClean="0">
                <a:solidFill>
                  <a:srgbClr val="404040"/>
                </a:solidFill>
                <a:cs typeface="Arial" charset="0"/>
                <a:hlinkClick r:id="rId3"/>
              </a:rPr>
              <a:t>http://www.w3schools.com/cssref/tryit.asp?filename=trycss_font</a:t>
            </a:r>
            <a:r>
              <a:rPr lang="en-US" sz="2000" dirty="0" smtClean="0">
                <a:solidFill>
                  <a:srgbClr val="404040"/>
                </a:solidFill>
                <a:cs typeface="Arial" charset="0"/>
              </a:rPr>
              <a:t>  </a:t>
            </a:r>
            <a:r>
              <a:rPr lang="en-US" sz="1400" dirty="0" smtClean="0">
                <a:solidFill>
                  <a:srgbClr val="404040"/>
                </a:solidFill>
                <a:cs typeface="Arial" charset="0"/>
              </a:rPr>
              <a:t>with </a:t>
            </a:r>
            <a:br>
              <a:rPr lang="en-US" sz="1400" dirty="0" smtClean="0">
                <a:solidFill>
                  <a:srgbClr val="404040"/>
                </a:solidFill>
                <a:cs typeface="Arial" charset="0"/>
              </a:rPr>
            </a:br>
            <a:r>
              <a:rPr lang="en-US" sz="1400" dirty="0" smtClean="0">
                <a:solidFill>
                  <a:srgbClr val="404040"/>
                </a:solidFill>
                <a:cs typeface="Arial" charset="0"/>
              </a:rPr>
              <a:t>p.ex1 { font:15px </a:t>
            </a:r>
            <a:r>
              <a:rPr lang="en-NZ" sz="1400" dirty="0" smtClean="0"/>
              <a:t>Times New Roman</a:t>
            </a:r>
            <a:r>
              <a:rPr lang="en-US" sz="1400" dirty="0" smtClean="0">
                <a:solidFill>
                  <a:srgbClr val="404040"/>
                </a:solidFill>
                <a:cs typeface="Arial" charset="0"/>
              </a:rPr>
              <a:t>, serif;} p.ex2 { font:15px Book Antiqua, serif;} </a:t>
            </a:r>
            <a:endParaRPr lang="en-US" sz="2000" dirty="0" smtClean="0">
              <a:solidFill>
                <a:srgbClr val="404040"/>
              </a:solidFill>
              <a:cs typeface="Arial" charset="0"/>
            </a:endParaRPr>
          </a:p>
          <a:p>
            <a:pPr marL="0" indent="0" defTabSz="914400">
              <a:spcBef>
                <a:spcPts val="2000"/>
              </a:spcBef>
              <a:buClr>
                <a:srgbClr val="6A1023"/>
              </a:buClr>
              <a:buSzPct val="75000"/>
              <a:defRPr/>
            </a:pPr>
            <a:endParaRPr lang="en-US" sz="1600" dirty="0" smtClean="0">
              <a:solidFill>
                <a:srgbClr val="404040"/>
              </a:solidFill>
              <a:cs typeface="Arial" charset="0"/>
            </a:endParaRPr>
          </a:p>
        </p:txBody>
      </p:sp>
      <p:sp>
        <p:nvSpPr>
          <p:cNvPr id="37898" name="Rectangle 11"/>
          <p:cNvSpPr>
            <a:spLocks noChangeArrowheads="1"/>
          </p:cNvSpPr>
          <p:nvPr/>
        </p:nvSpPr>
        <p:spPr bwMode="auto">
          <a:xfrm>
            <a:off x="2460625" y="3532188"/>
            <a:ext cx="3810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2000"/>
              </a:spcBef>
              <a:buClr>
                <a:srgbClr val="6A1023"/>
              </a:buClr>
              <a:buSzPct val="75000"/>
              <a:buFont typeface="Wingdings" pitchFamily="2" charset="2"/>
              <a:buChar char="n"/>
              <a:defRPr sz="24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rgbClr val="422E2E"/>
              </a:buClr>
              <a:buSzPct val="75000"/>
              <a:buFont typeface="Wingdings" pitchFamily="2" charset="2"/>
              <a:buChar char="n"/>
              <a:defRPr sz="20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6A1023"/>
              </a:buClr>
              <a:buSzPct val="75000"/>
              <a:buFont typeface="Wingdings" pitchFamily="2" charset="2"/>
              <a:buChar char="n"/>
              <a:defRPr sz="24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rgbClr val="B870B8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>
                <a:solidFill>
                  <a:srgbClr val="7F7F7F"/>
                </a:solidFill>
              </a:rPr>
              <a:t>http://www.pixel77.com/typography-type-and-typefaces/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9E3611"/>
                </a:solidFill>
                <a:ea typeface="ＭＳ Ｐゴシック" pitchFamily="34" charset="-128"/>
              </a:rPr>
              <a:t>Weight &amp;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25" y="1409700"/>
            <a:ext cx="6859588" cy="51816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70000"/>
              </a:lnSpc>
              <a:defRPr/>
            </a:pPr>
            <a:r>
              <a:rPr lang="en-US" sz="2200" b="1" dirty="0" smtClean="0">
                <a:latin typeface="Arial" pitchFamily="34" charset="0"/>
                <a:ea typeface="ＭＳ Ｐゴシック" pitchFamily="34" charset="-128"/>
              </a:rPr>
              <a:t>Weight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defRPr/>
            </a:pP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Bold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1400" dirty="0" smtClean="0"/>
              <a:t>	When two fonts differ in weight, they form a strong and vibrant visual contrast. </a:t>
            </a:r>
            <a:r>
              <a:rPr lang="en-US" sz="1400" dirty="0" smtClean="0">
                <a:latin typeface="Arial" pitchFamily="34" charset="0"/>
                <a:ea typeface="ＭＳ Ｐゴシック" pitchFamily="34" charset="-128"/>
              </a:rPr>
              <a:t/>
            </a:r>
            <a:br>
              <a:rPr lang="en-US" sz="1400" dirty="0" smtClean="0">
                <a:latin typeface="Arial" pitchFamily="34" charset="0"/>
                <a:ea typeface="ＭＳ Ｐゴシック" pitchFamily="34" charset="-128"/>
              </a:rPr>
            </a:br>
            <a:r>
              <a:rPr lang="en-US" sz="1400" dirty="0" smtClean="0">
                <a:latin typeface="Arial" pitchFamily="34" charset="0"/>
                <a:ea typeface="ＭＳ Ｐゴシック" pitchFamily="34" charset="-128"/>
              </a:rPr>
              <a:t>e.g. between heading, and body – as we have on this page</a:t>
            </a:r>
          </a:p>
          <a:p>
            <a:pPr eaLnBrk="1" hangingPunct="1">
              <a:lnSpc>
                <a:spcPct val="70000"/>
              </a:lnSpc>
              <a:defRPr/>
            </a:pPr>
            <a:r>
              <a:rPr lang="en-US" sz="2200" b="1" dirty="0" smtClean="0">
                <a:latin typeface="Arial" pitchFamily="34" charset="0"/>
                <a:ea typeface="ＭＳ Ｐゴシック" pitchFamily="34" charset="-128"/>
              </a:rPr>
              <a:t>Style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defRPr/>
            </a:pPr>
            <a:r>
              <a:rPr lang="en-US" i="1" dirty="0" smtClean="0">
                <a:latin typeface="Arial" pitchFamily="34" charset="0"/>
                <a:ea typeface="ＭＳ Ｐゴシック" pitchFamily="34" charset="-128"/>
              </a:rPr>
              <a:t>Italics 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defRPr/>
            </a:pPr>
            <a:r>
              <a:rPr lang="en-US" u="sng" dirty="0" smtClean="0">
                <a:latin typeface="Arial" pitchFamily="34" charset="0"/>
                <a:ea typeface="ＭＳ Ｐゴシック" pitchFamily="34" charset="-128"/>
              </a:rPr>
              <a:t>Underline</a:t>
            </a:r>
          </a:p>
          <a:p>
            <a:pPr lvl="2" eaLnBrk="1" hangingPunct="1">
              <a:lnSpc>
                <a:spcPct val="120000"/>
              </a:lnSpc>
              <a:spcBef>
                <a:spcPct val="0"/>
              </a:spcBef>
              <a:defRPr/>
            </a:pPr>
            <a:r>
              <a:rPr lang="en-US" sz="1800" dirty="0" smtClean="0">
                <a:latin typeface="Arial" pitchFamily="34" charset="0"/>
                <a:ea typeface="ＭＳ Ｐゴシック" pitchFamily="34" charset="-128"/>
              </a:rPr>
              <a:t>Underlines will be mistaken as a hyperlink </a:t>
            </a:r>
          </a:p>
          <a:p>
            <a:pPr lvl="3" eaLnBrk="1" hangingPunct="1">
              <a:lnSpc>
                <a:spcPct val="120000"/>
              </a:lnSpc>
              <a:spcBef>
                <a:spcPct val="0"/>
              </a:spcBef>
              <a:defRPr/>
            </a:pPr>
            <a:r>
              <a:rPr lang="en-US" sz="1700" dirty="0" smtClean="0">
                <a:latin typeface="Arial" pitchFamily="34" charset="0"/>
                <a:ea typeface="ＭＳ Ｐゴシック" pitchFamily="34" charset="-128"/>
              </a:rPr>
              <a:t>so don’t use except for links</a:t>
            </a:r>
          </a:p>
          <a:p>
            <a:pPr lvl="2" eaLnBrk="1" hangingPunct="1">
              <a:lnSpc>
                <a:spcPct val="12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1800" dirty="0" smtClean="0">
              <a:latin typeface="Arial" pitchFamily="34" charset="0"/>
              <a:ea typeface="ＭＳ Ｐゴシック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defRPr/>
            </a:pPr>
            <a:r>
              <a:rPr lang="en-US" sz="1800" dirty="0" smtClean="0">
                <a:latin typeface="Arial" pitchFamily="34" charset="0"/>
                <a:ea typeface="ＭＳ Ｐゴシック" pitchFamily="34" charset="-128"/>
              </a:rPr>
              <a:t>Besides emphasizing points, creating contrast by varying weight and style can </a:t>
            </a:r>
            <a:r>
              <a:rPr lang="en-US" sz="1800" dirty="0" smtClean="0"/>
              <a:t>contribute to a dramatic and eye-catching look</a:t>
            </a:r>
            <a:r>
              <a:rPr lang="en-US" sz="1800" dirty="0" smtClean="0">
                <a:latin typeface="Arial" pitchFamily="34" charset="0"/>
                <a:ea typeface="ＭＳ Ｐゴシック" pitchFamily="34" charset="-128"/>
              </a:rPr>
              <a:t> to an interface. It </a:t>
            </a:r>
            <a:r>
              <a:rPr lang="en-US" sz="1800" dirty="0" smtClean="0"/>
              <a:t>helps keep your page from looking dull.</a:t>
            </a:r>
            <a:r>
              <a:rPr lang="en-US" sz="1800" dirty="0" smtClean="0">
                <a:latin typeface="Arial" pitchFamily="34" charset="0"/>
                <a:ea typeface="ＭＳ Ｐゴシック" pitchFamily="34" charset="-128"/>
              </a:rPr>
              <a:t>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1800" dirty="0" smtClean="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defRPr/>
            </a:pPr>
            <a:r>
              <a:rPr lang="en-US" sz="1800" dirty="0" smtClean="0">
                <a:latin typeface="Arial" pitchFamily="34" charset="0"/>
                <a:ea typeface="ＭＳ Ｐゴシック" pitchFamily="34" charset="-128"/>
              </a:rPr>
              <a:t>However, use with </a:t>
            </a:r>
            <a:r>
              <a:rPr lang="en-US" sz="1800" b="1" dirty="0" smtClean="0">
                <a:latin typeface="Arial" pitchFamily="34" charset="0"/>
                <a:ea typeface="ＭＳ Ｐゴシック" pitchFamily="34" charset="-128"/>
              </a:rPr>
              <a:t>restraint</a:t>
            </a:r>
            <a:r>
              <a:rPr lang="en-US" sz="1800" dirty="0" smtClean="0">
                <a:latin typeface="Arial" pitchFamily="34" charset="0"/>
                <a:ea typeface="ＭＳ Ｐゴシック" pitchFamily="34" charset="-128"/>
              </a:rPr>
              <a:t> and be </a:t>
            </a:r>
            <a:r>
              <a:rPr lang="en-US" sz="1800" b="1" dirty="0" smtClean="0">
                <a:latin typeface="Arial" pitchFamily="34" charset="0"/>
                <a:ea typeface="ＭＳ Ｐゴシック" pitchFamily="34" charset="-128"/>
              </a:rPr>
              <a:t>consistent</a:t>
            </a:r>
            <a:r>
              <a:rPr lang="en-US" sz="1800" dirty="0" smtClean="0">
                <a:latin typeface="Arial" pitchFamily="34" charset="0"/>
                <a:ea typeface="ＭＳ Ｐゴシック" pitchFamily="34" charset="-128"/>
              </a:rPr>
              <a:t>. 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defRPr/>
            </a:pPr>
            <a:r>
              <a:rPr lang="en-US" sz="1700" dirty="0">
                <a:latin typeface="Arial" pitchFamily="34" charset="0"/>
                <a:ea typeface="ＭＳ Ｐゴシック" pitchFamily="34" charset="-128"/>
              </a:rPr>
              <a:t>too many weight and styles on one </a:t>
            </a:r>
            <a:r>
              <a:rPr lang="en-US" sz="1700" dirty="0" smtClean="0">
                <a:latin typeface="Arial" pitchFamily="34" charset="0"/>
                <a:ea typeface="ＭＳ Ｐゴシック" pitchFamily="34" charset="-128"/>
              </a:rPr>
              <a:t>screen gets </a:t>
            </a:r>
            <a:r>
              <a:rPr lang="en-US" sz="1700" dirty="0">
                <a:latin typeface="Arial" pitchFamily="34" charset="0"/>
                <a:ea typeface="ＭＳ Ｐゴシック" pitchFamily="34" charset="-128"/>
              </a:rPr>
              <a:t>confusing</a:t>
            </a:r>
            <a:r>
              <a:rPr lang="en-US" sz="1900" dirty="0">
                <a:latin typeface="Arial" pitchFamily="34" charset="0"/>
                <a:ea typeface="ＭＳ Ｐゴシック" pitchFamily="34" charset="-128"/>
              </a:rPr>
              <a:t>. </a:t>
            </a:r>
          </a:p>
          <a:p>
            <a:pPr lvl="2" eaLnBrk="1" hangingPunct="1">
              <a:lnSpc>
                <a:spcPct val="120000"/>
              </a:lnSpc>
              <a:spcBef>
                <a:spcPct val="0"/>
              </a:spcBef>
              <a:defRPr/>
            </a:pPr>
            <a:endParaRPr lang="en-US" sz="1800" dirty="0" smtClean="0">
              <a:latin typeface="Arial" pitchFamily="34" charset="0"/>
              <a:ea typeface="ＭＳ Ｐゴシック" pitchFamily="34" charset="-128"/>
            </a:endParaRP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en-US" dirty="0" smtClean="0">
              <a:latin typeface="Arial" pitchFamily="34" charset="0"/>
              <a:ea typeface="ＭＳ Ｐゴシック" pitchFamily="34" charset="-128"/>
            </a:endParaRPr>
          </a:p>
          <a:p>
            <a:pPr lvl="1" eaLnBrk="1" hangingPunct="1">
              <a:defRPr/>
            </a:pPr>
            <a:endParaRPr lang="en-US" dirty="0" smtClean="0">
              <a:latin typeface="Arial" pitchFamily="34" charset="0"/>
              <a:ea typeface="ＭＳ Ｐゴシック" pitchFamily="34" charset="-128"/>
            </a:endParaRPr>
          </a:p>
          <a:p>
            <a:pPr lvl="1" eaLnBrk="1" hangingPunct="1">
              <a:buFontTx/>
              <a:buNone/>
              <a:defRPr/>
            </a:pPr>
            <a:endParaRPr lang="en-US" sz="1800" b="1" dirty="0" smtClean="0">
              <a:solidFill>
                <a:schemeClr val="hlink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9E3611"/>
                </a:solidFill>
                <a:ea typeface="ＭＳ Ｐゴシック" pitchFamily="34" charset="-128"/>
              </a:rPr>
              <a:t>Spacing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25" y="1409700"/>
            <a:ext cx="6859588" cy="51816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altLang="en-US" sz="2200" b="1" smtClean="0">
                <a:latin typeface="Arial" charset="0"/>
                <a:ea typeface="ＭＳ Ｐゴシック" pitchFamily="34" charset="-128"/>
                <a:cs typeface="Arial" charset="0"/>
              </a:rPr>
              <a:t>Vertical line spacing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The spacing between lines of text (single spacing, double spacing, etc.) is called leading or line height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Increasing spacing improves reading speed</a:t>
            </a:r>
          </a:p>
          <a:p>
            <a:pPr lvl="2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en-US" sz="1800" smtClean="0">
                <a:latin typeface="Arial" charset="0"/>
                <a:ea typeface="ＭＳ Ｐゴシック" pitchFamily="34" charset="-128"/>
                <a:cs typeface="Arial" charset="0"/>
              </a:rPr>
              <a:t>But takes more screen space</a:t>
            </a:r>
          </a:p>
          <a:p>
            <a:pPr lvl="2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en-US" sz="1800" smtClean="0">
                <a:latin typeface="Arial" charset="0"/>
                <a:ea typeface="ＭＳ Ｐゴシック" pitchFamily="34" charset="-128"/>
                <a:cs typeface="Arial" charset="0"/>
              </a:rPr>
              <a:t>Different languages need different amounts of leading </a:t>
            </a:r>
          </a:p>
          <a:p>
            <a:pPr lvl="3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en-US" sz="1800" smtClean="0">
                <a:latin typeface="Arial" charset="0"/>
                <a:ea typeface="ＭＳ Ｐゴシック" pitchFamily="34" charset="-128"/>
                <a:cs typeface="Arial" charset="0"/>
              </a:rPr>
              <a:t>Korean needs lots more because letters </a:t>
            </a:r>
            <a:br>
              <a:rPr lang="en-US" altLang="en-US" sz="1800" smtClean="0"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en-US" altLang="en-US" sz="1800" smtClean="0">
                <a:latin typeface="Arial" charset="0"/>
                <a:ea typeface="ＭＳ Ｐゴシック" pitchFamily="34" charset="-128"/>
                <a:cs typeface="Arial" charset="0"/>
              </a:rPr>
              <a:t>are stacked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Examples: </a:t>
            </a:r>
            <a:r>
              <a:rPr lang="en-US" altLang="en-US" sz="1400" smtClean="0">
                <a:latin typeface="Arial" charset="0"/>
                <a:ea typeface="ＭＳ Ｐゴシック" pitchFamily="34" charset="-128"/>
                <a:cs typeface="Arial" charset="0"/>
                <a:hlinkClick r:id="rId2"/>
              </a:rPr>
              <a:t>http://www.w3schools.com/cssref/tryit.asp?filename=trycss_line-height</a:t>
            </a:r>
            <a:r>
              <a:rPr lang="en-US" altLang="en-US" sz="1400" smtClean="0"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en-US" altLang="en-US" sz="1400" smtClean="0">
                <a:latin typeface="Arial" charset="0"/>
                <a:ea typeface="ＭＳ Ｐゴシック" pitchFamily="34" charset="-128"/>
                <a:cs typeface="Arial" charset="0"/>
                <a:hlinkClick r:id="rId3"/>
              </a:rPr>
              <a:t>http://www.w3schools.com/cssref/playit.asp?filename=playcss_line-height</a:t>
            </a:r>
            <a:r>
              <a:rPr lang="en-US" altLang="en-US" sz="1400" smtClean="0"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1" eaLnBrk="1" hangingPunct="1"/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1" eaLnBrk="1" hangingPunct="1">
              <a:buFontTx/>
              <a:buNone/>
            </a:pPr>
            <a:endParaRPr lang="en-US" altLang="en-US" sz="1800" b="1" smtClean="0">
              <a:solidFill>
                <a:schemeClr val="hlink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638" y="3519488"/>
            <a:ext cx="174307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9E3611"/>
                </a:solidFill>
                <a:ea typeface="ＭＳ Ｐゴシック" pitchFamily="34" charset="-128"/>
              </a:rPr>
              <a:t>Alignment</a:t>
            </a:r>
            <a:endParaRPr lang="en-NZ" dirty="0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2143125" y="1409700"/>
            <a:ext cx="6859588" cy="1450975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altLang="en-US" sz="2200" b="1" smtClean="0">
                <a:latin typeface="Arial" charset="0"/>
                <a:ea typeface="ＭＳ Ｐゴシック" pitchFamily="34" charset="-128"/>
                <a:cs typeface="Arial" charset="0"/>
              </a:rPr>
              <a:t>Alignment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Use left or justified 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Right and centre are harder to read because can’t easily find beginning of the line</a:t>
            </a:r>
          </a:p>
          <a:p>
            <a:pPr lvl="2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en-US" sz="1600" smtClean="0">
                <a:latin typeface="Arial" charset="0"/>
                <a:ea typeface="ＭＳ Ｐゴシック" pitchFamily="34" charset="-128"/>
                <a:cs typeface="Arial" charset="0"/>
              </a:rPr>
              <a:t>Right justification is good to glue caption text to a data entry field or figure to the right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2000"/>
              </a:spcBef>
              <a:buClr>
                <a:srgbClr val="6A1023"/>
              </a:buClr>
              <a:buSzPct val="75000"/>
              <a:buFont typeface="Wingdings" pitchFamily="2" charset="2"/>
              <a:buChar char="n"/>
              <a:defRPr sz="24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rgbClr val="422E2E"/>
              </a:buClr>
              <a:buSzPct val="75000"/>
              <a:buFont typeface="Wingdings" pitchFamily="2" charset="2"/>
              <a:buChar char="n"/>
              <a:defRPr sz="20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6A1023"/>
              </a:buClr>
              <a:buSzPct val="75000"/>
              <a:buFont typeface="Wingdings" pitchFamily="2" charset="2"/>
              <a:buChar char="n"/>
              <a:defRPr sz="24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rgbClr val="B870B8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F245AB81-E4A2-4766-B7BF-932928D3245F}" type="slidenum">
              <a:rPr lang="en-GB" altLang="en-US" sz="1400" smtClean="0">
                <a:solidFill>
                  <a:schemeClr val="bg1"/>
                </a:solidFill>
                <a:latin typeface="Rockwell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GB" altLang="en-US" sz="1400" smtClean="0">
              <a:solidFill>
                <a:schemeClr val="bg1"/>
              </a:solidFill>
              <a:latin typeface="Rockwell" pitchFamily="18" charset="0"/>
            </a:endParaRPr>
          </a:p>
        </p:txBody>
      </p:sp>
      <p:sp>
        <p:nvSpPr>
          <p:cNvPr id="40965" name="TextBox 4"/>
          <p:cNvSpPr txBox="1">
            <a:spLocks noChangeArrowheads="1"/>
          </p:cNvSpPr>
          <p:nvPr/>
        </p:nvSpPr>
        <p:spPr bwMode="auto">
          <a:xfrm>
            <a:off x="2233613" y="3487738"/>
            <a:ext cx="1647825" cy="28622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2000"/>
              </a:spcBef>
              <a:buClr>
                <a:srgbClr val="6A1023"/>
              </a:buClr>
              <a:buSzPct val="75000"/>
              <a:buFont typeface="Wingdings" pitchFamily="2" charset="2"/>
              <a:buChar char="n"/>
              <a:defRPr sz="24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rgbClr val="422E2E"/>
              </a:buClr>
              <a:buSzPct val="75000"/>
              <a:buFont typeface="Wingdings" pitchFamily="2" charset="2"/>
              <a:buChar char="n"/>
              <a:defRPr sz="20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6A1023"/>
              </a:buClr>
              <a:buSzPct val="75000"/>
              <a:buFont typeface="Wingdings" pitchFamily="2" charset="2"/>
              <a:buChar char="n"/>
              <a:defRPr sz="24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rgbClr val="B870B8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>
                <a:solidFill>
                  <a:schemeClr val="tx1"/>
                </a:solidFill>
              </a:rPr>
              <a:t>This is a paragraph of writing. This is a paragraph of writing. This is a paragraph of writing. This is a paragraph of writing. </a:t>
            </a:r>
          </a:p>
        </p:txBody>
      </p:sp>
      <p:sp>
        <p:nvSpPr>
          <p:cNvPr id="40966" name="TextBox 5"/>
          <p:cNvSpPr txBox="1">
            <a:spLocks noChangeArrowheads="1"/>
          </p:cNvSpPr>
          <p:nvPr/>
        </p:nvSpPr>
        <p:spPr bwMode="auto">
          <a:xfrm>
            <a:off x="4135438" y="3487738"/>
            <a:ext cx="2276475" cy="23082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2000"/>
              </a:spcBef>
              <a:buClr>
                <a:srgbClr val="6A1023"/>
              </a:buClr>
              <a:buSzPct val="75000"/>
              <a:buFont typeface="Wingdings" pitchFamily="2" charset="2"/>
              <a:buChar char="n"/>
              <a:defRPr sz="24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rgbClr val="422E2E"/>
              </a:buClr>
              <a:buSzPct val="75000"/>
              <a:buFont typeface="Wingdings" pitchFamily="2" charset="2"/>
              <a:buChar char="n"/>
              <a:defRPr sz="20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6A1023"/>
              </a:buClr>
              <a:buSzPct val="75000"/>
              <a:buFont typeface="Wingdings" pitchFamily="2" charset="2"/>
              <a:buChar char="n"/>
              <a:defRPr sz="24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rgbClr val="B870B8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>
                <a:solidFill>
                  <a:schemeClr val="tx1"/>
                </a:solidFill>
              </a:rPr>
              <a:t>This is a paragraph of writing. This is a paragraph of writing. This is a paragraph of writing. This is a paragraph of writing. This is a paragraph of writing. </a:t>
            </a:r>
          </a:p>
        </p:txBody>
      </p:sp>
      <p:sp>
        <p:nvSpPr>
          <p:cNvPr id="40967" name="TextBox 6"/>
          <p:cNvSpPr txBox="1">
            <a:spLocks noChangeArrowheads="1"/>
          </p:cNvSpPr>
          <p:nvPr/>
        </p:nvSpPr>
        <p:spPr bwMode="auto">
          <a:xfrm>
            <a:off x="6656388" y="3576638"/>
            <a:ext cx="2487612" cy="23082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2000"/>
              </a:spcBef>
              <a:buClr>
                <a:srgbClr val="6A1023"/>
              </a:buClr>
              <a:buSzPct val="75000"/>
              <a:buFont typeface="Wingdings" pitchFamily="2" charset="2"/>
              <a:buChar char="n"/>
              <a:defRPr sz="24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rgbClr val="422E2E"/>
              </a:buClr>
              <a:buSzPct val="75000"/>
              <a:buFont typeface="Wingdings" pitchFamily="2" charset="2"/>
              <a:buChar char="n"/>
              <a:defRPr sz="20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6A1023"/>
              </a:buClr>
              <a:buSzPct val="75000"/>
              <a:buFont typeface="Wingdings" pitchFamily="2" charset="2"/>
              <a:buChar char="n"/>
              <a:defRPr sz="24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rgbClr val="B870B8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>
                <a:solidFill>
                  <a:schemeClr val="tx1"/>
                </a:solidFill>
              </a:rPr>
              <a:t>This is a paragraph of writing. This is a paragraph of writing. This is a paragraph of writing. This is a paragraph of writing. This is a paragraph of writing.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9E3611"/>
                </a:solidFill>
                <a:ea typeface="ＭＳ Ｐゴシック" pitchFamily="34" charset="-128"/>
              </a:rPr>
              <a:t>Line Length &amp; Margins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25" y="1409700"/>
            <a:ext cx="6859588" cy="5181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b="1" smtClean="0">
                <a:latin typeface="Arial" charset="0"/>
                <a:ea typeface="ＭＳ Ｐゴシック" pitchFamily="34" charset="-128"/>
                <a:cs typeface="Arial" charset="0"/>
              </a:rPr>
              <a:t>Line length </a:t>
            </a:r>
          </a:p>
          <a:p>
            <a:pPr lvl="1"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Line length affects reading performance (i.e. speed) but not comprehension</a:t>
            </a:r>
          </a:p>
          <a:p>
            <a:pPr lvl="1"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Lines of greater length are read more quickly</a:t>
            </a:r>
          </a:p>
          <a:p>
            <a:pPr lvl="2" eaLnBrk="1" hangingPunct="1"/>
            <a:r>
              <a:rPr lang="en-US" altLang="en-US" sz="1800" smtClean="0">
                <a:latin typeface="Arial" charset="0"/>
                <a:ea typeface="ＭＳ Ｐゴシック" pitchFamily="34" charset="-128"/>
                <a:cs typeface="Arial" charset="0"/>
              </a:rPr>
              <a:t>Up to a limit of perhaps 75-100 characters per line (CPL)</a:t>
            </a:r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1"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But people </a:t>
            </a:r>
            <a:r>
              <a:rPr lang="en-US" altLang="en-US" i="1" smtClean="0">
                <a:latin typeface="Arial" charset="0"/>
                <a:ea typeface="ＭＳ Ｐゴシック" pitchFamily="34" charset="-128"/>
                <a:cs typeface="Arial" charset="0"/>
              </a:rPr>
              <a:t>prefer</a:t>
            </a:r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 medium line lengths</a:t>
            </a:r>
          </a:p>
          <a:p>
            <a:pPr lvl="1"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  <a:hlinkClick r:id="rId2"/>
              </a:rPr>
              <a:t>http://www.w3schools.com/cssref/playit.asp?filename=playcss_max-width</a:t>
            </a:r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altLang="en-US" sz="2200" b="1" smtClean="0">
                <a:latin typeface="Arial" charset="0"/>
                <a:ea typeface="ＭＳ Ｐゴシック" pitchFamily="34" charset="-128"/>
                <a:cs typeface="Arial" charset="0"/>
              </a:rPr>
              <a:t>Margin width</a:t>
            </a:r>
          </a:p>
          <a:p>
            <a:pPr lvl="1"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Shorter lines — 4 inches (2.54cm=1 inch) — with large margins increase reading performance</a:t>
            </a:r>
          </a:p>
          <a:p>
            <a:pPr lvl="1"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So generous white space helps performance</a:t>
            </a:r>
          </a:p>
          <a:p>
            <a:pPr lvl="1"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  <a:hlinkClick r:id="rId3"/>
              </a:rPr>
              <a:t>http://www.w3schools.com/cssref/playit.asp?filename=playcss_padding-left</a:t>
            </a:r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</a:p>
          <a:p>
            <a:pPr lvl="1" eaLnBrk="1" hangingPunct="1"/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1" eaLnBrk="1" hangingPunct="1">
              <a:buFontTx/>
              <a:buNone/>
            </a:pPr>
            <a:endParaRPr lang="en-US" altLang="en-US" sz="1800" b="1" smtClean="0">
              <a:solidFill>
                <a:schemeClr val="hlink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NZ" dirty="0" smtClean="0"/>
              <a:t>Learning Outcomes</a:t>
            </a:r>
            <a:endParaRPr lang="en-NZ" dirty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altLang="en-US" smtClean="0">
                <a:latin typeface="Arial" charset="0"/>
                <a:ea typeface="ＭＳ Ｐゴシック" pitchFamily="34" charset="-128"/>
                <a:cs typeface="Arial" charset="0"/>
              </a:rPr>
              <a:t>Describe the main purposes of text in user interface designs</a:t>
            </a:r>
          </a:p>
          <a:p>
            <a:r>
              <a:rPr lang="en-NZ" altLang="en-US" smtClean="0">
                <a:latin typeface="Arial" charset="0"/>
                <a:ea typeface="ＭＳ Ｐゴシック" pitchFamily="34" charset="-128"/>
                <a:cs typeface="Arial" charset="0"/>
              </a:rPr>
              <a:t>Appreciate the balance between art fonts and readability </a:t>
            </a:r>
          </a:p>
          <a:p>
            <a:r>
              <a:rPr lang="en-NZ" altLang="en-US" smtClean="0">
                <a:latin typeface="Arial" charset="0"/>
                <a:ea typeface="ＭＳ Ｐゴシック" pitchFamily="34" charset="-128"/>
                <a:cs typeface="Arial" charset="0"/>
              </a:rPr>
              <a:t>Explain what makes a font readable (or not) </a:t>
            </a:r>
          </a:p>
          <a:p>
            <a:r>
              <a:rPr lang="en-NZ" altLang="en-US" smtClean="0">
                <a:latin typeface="Arial" charset="0"/>
                <a:ea typeface="ＭＳ Ｐゴシック" pitchFamily="34" charset="-128"/>
                <a:cs typeface="Arial" charset="0"/>
              </a:rPr>
              <a:t>Identify and utilise the characteristics of text that we can control</a:t>
            </a:r>
          </a:p>
          <a:p>
            <a:r>
              <a:rPr lang="en-NZ" altLang="en-US" smtClean="0">
                <a:latin typeface="Arial" charset="0"/>
                <a:ea typeface="ＭＳ Ｐゴシック" pitchFamily="34" charset="-128"/>
                <a:cs typeface="Arial" charset="0"/>
              </a:rPr>
              <a:t>Select an appropriate font scheme for a user interface design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2000"/>
              </a:spcBef>
              <a:buClr>
                <a:srgbClr val="6A1023"/>
              </a:buClr>
              <a:buSzPct val="75000"/>
              <a:buFont typeface="Wingdings" pitchFamily="2" charset="2"/>
              <a:buChar char="n"/>
              <a:defRPr sz="24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rgbClr val="422E2E"/>
              </a:buClr>
              <a:buSzPct val="75000"/>
              <a:buFont typeface="Wingdings" pitchFamily="2" charset="2"/>
              <a:buChar char="n"/>
              <a:defRPr sz="20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6A1023"/>
              </a:buClr>
              <a:buSzPct val="75000"/>
              <a:buFont typeface="Wingdings" pitchFamily="2" charset="2"/>
              <a:buChar char="n"/>
              <a:defRPr sz="24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rgbClr val="B870B8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3C149B11-6863-43E2-AB29-105A631926F0}" type="slidenum">
              <a:rPr lang="en-GB" altLang="en-US" sz="1400" smtClean="0">
                <a:solidFill>
                  <a:schemeClr val="bg1"/>
                </a:solidFill>
                <a:latin typeface="Rockwell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GB" altLang="en-US" sz="1400" smtClean="0">
              <a:solidFill>
                <a:schemeClr val="bg1"/>
              </a:solidFill>
              <a:latin typeface="Rockwell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solidFill>
                  <a:srgbClr val="9E3611"/>
                </a:solidFill>
                <a:ea typeface="ＭＳ Ｐゴシック" pitchFamily="34" charset="-128"/>
              </a:rPr>
              <a:t>Line Length &amp; </a:t>
            </a:r>
            <a:r>
              <a:rPr lang="en-US" altLang="en-US" dirty="0" smtClean="0">
                <a:solidFill>
                  <a:srgbClr val="9E3611"/>
                </a:solidFill>
                <a:ea typeface="ＭＳ Ｐゴシック" pitchFamily="34" charset="-128"/>
              </a:rPr>
              <a:t>Margins (contd.)</a:t>
            </a:r>
            <a:endParaRPr lang="en-NZ" dirty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altLang="en-US" smtClean="0">
                <a:latin typeface="Arial" charset="0"/>
                <a:ea typeface="ＭＳ Ｐゴシック" pitchFamily="34" charset="-128"/>
                <a:cs typeface="Arial" charset="0"/>
              </a:rPr>
              <a:t>The research studies on user performance in this area are somewhat mixed</a:t>
            </a:r>
          </a:p>
          <a:p>
            <a:pPr lvl="1"/>
            <a:r>
              <a:rPr lang="en-NZ" altLang="en-US" smtClean="0">
                <a:latin typeface="Arial" charset="0"/>
                <a:ea typeface="ＭＳ Ｐゴシック" pitchFamily="34" charset="-128"/>
                <a:cs typeface="Arial" charset="0"/>
              </a:rPr>
              <a:t>A problem is that different studies have different sort of users, tasks and media – and at different times (people have probably changed their expectations after using smartphones and tablet readers for the last few years)</a:t>
            </a:r>
          </a:p>
          <a:p>
            <a:r>
              <a:rPr lang="en-NZ" altLang="en-US" smtClean="0">
                <a:latin typeface="Arial" charset="0"/>
                <a:ea typeface="ＭＳ Ｐゴシック" pitchFamily="34" charset="-128"/>
                <a:cs typeface="Arial" charset="0"/>
              </a:rPr>
              <a:t>So try moderate options (medium line length and, if at all possible in terms of layout, generous margins)</a:t>
            </a:r>
          </a:p>
          <a:p>
            <a:pPr lvl="1"/>
            <a:r>
              <a:rPr lang="en-NZ" altLang="en-US" smtClean="0">
                <a:latin typeface="Arial" charset="0"/>
                <a:ea typeface="ＭＳ Ｐゴシック" pitchFamily="34" charset="-128"/>
                <a:cs typeface="Arial" charset="0"/>
              </a:rPr>
              <a:t>But if it’s really critical you should seek feedback from your intended user base and usage context (with a scale of feedback / study commensurate to the scale of the project and criticality of the task)</a:t>
            </a:r>
          </a:p>
          <a:p>
            <a:pPr lvl="1"/>
            <a:r>
              <a:rPr lang="en-NZ" altLang="en-US" smtClean="0">
                <a:latin typeface="Arial" charset="0"/>
                <a:ea typeface="ＭＳ Ｐゴシック" pitchFamily="34" charset="-128"/>
                <a:cs typeface="Arial" charset="0"/>
              </a:rPr>
              <a:t>Same goes for any aesthetic decision really</a:t>
            </a: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BB042051-FFE5-45A7-9046-A922406165AE}" type="slidenum">
              <a:rPr lang="en-GB" altLang="en-US" smtClean="0">
                <a:solidFill>
                  <a:schemeClr val="bg1"/>
                </a:solidFill>
                <a:latin typeface="Rockwell" pitchFamily="18" charset="0"/>
              </a:rPr>
              <a:pPr eaLnBrk="1" hangingPunct="1"/>
              <a:t>20</a:t>
            </a:fld>
            <a:endParaRPr lang="en-GB" altLang="en-US" smtClean="0">
              <a:solidFill>
                <a:schemeClr val="bg1"/>
              </a:solidFill>
              <a:latin typeface="Rockwell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NZ" dirty="0" smtClean="0"/>
              <a:t>Learning Outcomes</a:t>
            </a:r>
            <a:endParaRPr lang="en-NZ" dirty="0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altLang="en-US" smtClean="0">
                <a:latin typeface="Arial" charset="0"/>
                <a:ea typeface="ＭＳ Ｐゴシック" pitchFamily="34" charset="-128"/>
                <a:cs typeface="Arial" charset="0"/>
              </a:rPr>
              <a:t>The main purposes of text?</a:t>
            </a:r>
          </a:p>
          <a:p>
            <a:pPr lvl="1"/>
            <a:r>
              <a:rPr lang="en-NZ" altLang="en-US" smtClean="0">
                <a:latin typeface="Arial" charset="0"/>
                <a:ea typeface="ＭＳ Ｐゴシック" pitchFamily="34" charset="-128"/>
                <a:cs typeface="Arial" charset="0"/>
              </a:rPr>
              <a:t>Reading </a:t>
            </a:r>
          </a:p>
          <a:p>
            <a:pPr lvl="2"/>
            <a:r>
              <a:rPr lang="en-NZ" altLang="en-US" sz="1800" smtClean="0">
                <a:latin typeface="Arial" charset="0"/>
                <a:ea typeface="ＭＳ Ｐゴシック" pitchFamily="34" charset="-128"/>
                <a:cs typeface="Arial" charset="0"/>
              </a:rPr>
              <a:t>Reading versus scanning</a:t>
            </a:r>
          </a:p>
          <a:p>
            <a:pPr lvl="1"/>
            <a:r>
              <a:rPr lang="en-NZ" altLang="en-US" smtClean="0">
                <a:latin typeface="Arial" charset="0"/>
                <a:ea typeface="ＭＳ Ｐゴシック" pitchFamily="34" charset="-128"/>
                <a:cs typeface="Arial" charset="0"/>
              </a:rPr>
              <a:t>Commentary/Instrumental</a:t>
            </a:r>
          </a:p>
          <a:p>
            <a:pPr lvl="2"/>
            <a:r>
              <a:rPr lang="en-NZ" altLang="en-US" sz="1800" smtClean="0">
                <a:latin typeface="Arial" charset="0"/>
                <a:ea typeface="ＭＳ Ｐゴシック" pitchFamily="34" charset="-128"/>
                <a:cs typeface="Arial" charset="0"/>
              </a:rPr>
              <a:t>Output versus interactive </a:t>
            </a:r>
          </a:p>
          <a:p>
            <a:r>
              <a:rPr lang="en-NZ" altLang="en-US" smtClean="0">
                <a:latin typeface="Arial" charset="0"/>
                <a:ea typeface="ＭＳ Ｐゴシック" pitchFamily="34" charset="-128"/>
                <a:cs typeface="Arial" charset="0"/>
              </a:rPr>
              <a:t>Is there the balance between ‘art’ fonts and readability? </a:t>
            </a:r>
          </a:p>
          <a:p>
            <a:r>
              <a:rPr lang="en-NZ" altLang="en-US" smtClean="0">
                <a:latin typeface="Arial" charset="0"/>
                <a:ea typeface="ＭＳ Ｐゴシック" pitchFamily="34" charset="-128"/>
                <a:cs typeface="Arial" charset="0"/>
              </a:rPr>
              <a:t>What makes a font readable (or not)? </a:t>
            </a:r>
          </a:p>
          <a:p>
            <a:endParaRPr lang="en-NZ" altLang="en-US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2000"/>
              </a:spcBef>
              <a:buClr>
                <a:srgbClr val="6A1023"/>
              </a:buClr>
              <a:buSzPct val="75000"/>
              <a:buFont typeface="Wingdings" pitchFamily="2" charset="2"/>
              <a:buChar char="n"/>
              <a:defRPr sz="24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rgbClr val="422E2E"/>
              </a:buClr>
              <a:buSzPct val="75000"/>
              <a:buFont typeface="Wingdings" pitchFamily="2" charset="2"/>
              <a:buChar char="n"/>
              <a:defRPr sz="20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6A1023"/>
              </a:buClr>
              <a:buSzPct val="75000"/>
              <a:buFont typeface="Wingdings" pitchFamily="2" charset="2"/>
              <a:buChar char="n"/>
              <a:defRPr sz="24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rgbClr val="B870B8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C291E17-FFE5-4C94-AE75-37A85507763F}" type="slidenum">
              <a:rPr lang="en-GB" altLang="en-US" sz="1400" smtClean="0">
                <a:solidFill>
                  <a:schemeClr val="bg1"/>
                </a:solidFill>
                <a:latin typeface="Rockwell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GB" altLang="en-US" sz="1400" smtClean="0">
              <a:solidFill>
                <a:schemeClr val="bg1"/>
              </a:solidFill>
              <a:latin typeface="Rockwell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NZ" dirty="0" smtClean="0"/>
              <a:t>Learning outcomes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en-NZ" sz="3800" b="1" dirty="0">
                <a:latin typeface="Arial" charset="0"/>
                <a:ea typeface="ＭＳ Ｐゴシック" pitchFamily="34" charset="-128"/>
                <a:cs typeface="Arial" charset="0"/>
              </a:rPr>
              <a:t>What are the characteristics of text that we can control</a:t>
            </a:r>
            <a:r>
              <a:rPr lang="en-NZ" sz="3800" b="1" dirty="0" smtClean="0">
                <a:latin typeface="Arial" charset="0"/>
                <a:ea typeface="ＭＳ Ｐゴシック" pitchFamily="34" charset="-128"/>
                <a:cs typeface="Arial" charset="0"/>
              </a:rPr>
              <a:t>?</a:t>
            </a:r>
            <a:endParaRPr lang="en-NZ" sz="3800" b="1" dirty="0" smtClean="0"/>
          </a:p>
          <a:p>
            <a:pPr lvl="1">
              <a:defRPr/>
            </a:pPr>
            <a:r>
              <a:rPr lang="en-NZ" sz="2900" dirty="0" smtClean="0"/>
              <a:t>Font</a:t>
            </a:r>
            <a:endParaRPr lang="en-NZ" dirty="0" smtClean="0"/>
          </a:p>
          <a:p>
            <a:pPr lvl="2">
              <a:defRPr/>
            </a:pPr>
            <a:r>
              <a:rPr lang="en-NZ" dirty="0" smtClean="0"/>
              <a:t>Serif, san serif</a:t>
            </a:r>
          </a:p>
          <a:p>
            <a:pPr lvl="2">
              <a:defRPr/>
            </a:pPr>
            <a:r>
              <a:rPr lang="en-NZ" dirty="0" smtClean="0"/>
              <a:t>Proportional, mono space</a:t>
            </a:r>
          </a:p>
          <a:p>
            <a:pPr lvl="1">
              <a:defRPr/>
            </a:pPr>
            <a:r>
              <a:rPr lang="en-NZ" sz="2900" dirty="0" smtClean="0"/>
              <a:t>Size</a:t>
            </a:r>
            <a:endParaRPr lang="en-NZ" dirty="0" smtClean="0"/>
          </a:p>
          <a:p>
            <a:pPr lvl="2">
              <a:defRPr/>
            </a:pPr>
            <a:r>
              <a:rPr lang="en-NZ" dirty="0" smtClean="0"/>
              <a:t>Bigger is dominant and easier to read – but takes more screen real estate</a:t>
            </a:r>
          </a:p>
          <a:p>
            <a:pPr lvl="1">
              <a:defRPr/>
            </a:pPr>
            <a:r>
              <a:rPr lang="en-NZ" sz="2900" dirty="0"/>
              <a:t>Weight</a:t>
            </a:r>
          </a:p>
          <a:p>
            <a:pPr lvl="2">
              <a:defRPr/>
            </a:pPr>
            <a:r>
              <a:rPr lang="en-NZ" dirty="0" smtClean="0"/>
              <a:t>Bold emphasise and increases dominance</a:t>
            </a:r>
          </a:p>
          <a:p>
            <a:pPr lvl="1">
              <a:defRPr/>
            </a:pPr>
            <a:r>
              <a:rPr lang="en-NZ" sz="2900" dirty="0"/>
              <a:t>Style</a:t>
            </a:r>
          </a:p>
          <a:p>
            <a:pPr lvl="2">
              <a:defRPr/>
            </a:pPr>
            <a:r>
              <a:rPr lang="en-NZ" dirty="0" smtClean="0"/>
              <a:t>Italics  and underline (links only) bring focus </a:t>
            </a:r>
          </a:p>
          <a:p>
            <a:pPr lvl="1">
              <a:defRPr/>
            </a:pPr>
            <a:r>
              <a:rPr lang="en-NZ" sz="2900" dirty="0"/>
              <a:t>Spacing</a:t>
            </a:r>
          </a:p>
          <a:p>
            <a:pPr lvl="2">
              <a:defRPr/>
            </a:pPr>
            <a:r>
              <a:rPr lang="en-NZ" dirty="0" smtClean="0"/>
              <a:t>Increased line height makes it easier to read – but takes more screen real estate</a:t>
            </a:r>
          </a:p>
          <a:p>
            <a:pPr lvl="1">
              <a:defRPr/>
            </a:pPr>
            <a:r>
              <a:rPr lang="en-NZ" sz="2900" dirty="0"/>
              <a:t>Alignment </a:t>
            </a:r>
          </a:p>
          <a:p>
            <a:pPr lvl="2">
              <a:defRPr/>
            </a:pPr>
            <a:r>
              <a:rPr lang="en-NZ" dirty="0" smtClean="0"/>
              <a:t>Left or justified is easiest to read. </a:t>
            </a:r>
          </a:p>
          <a:p>
            <a:pPr lvl="2">
              <a:defRPr/>
            </a:pPr>
            <a:r>
              <a:rPr lang="en-NZ" dirty="0" smtClean="0"/>
              <a:t>Small margins make it easier to read. </a:t>
            </a:r>
          </a:p>
          <a:p>
            <a:pPr marL="228600" lvl="1" indent="0">
              <a:buFont typeface="Wingdings" pitchFamily="2" charset="2"/>
              <a:buNone/>
              <a:defRPr/>
            </a:pPr>
            <a:r>
              <a:rPr lang="en-NZ" dirty="0" smtClean="0"/>
              <a:t>(And colour, too – but that’s its own lecture)</a:t>
            </a:r>
          </a:p>
          <a:p>
            <a:pPr>
              <a:defRPr/>
            </a:pPr>
            <a:r>
              <a:rPr lang="en-NZ" sz="3300" b="1" dirty="0" smtClean="0">
                <a:latin typeface="Arial" charset="0"/>
                <a:ea typeface="ＭＳ Ｐゴシック" pitchFamily="34" charset="-128"/>
                <a:cs typeface="Arial" charset="0"/>
              </a:rPr>
              <a:t>Design a font scheme (in your assignment)</a:t>
            </a:r>
            <a:endParaRPr lang="en-NZ" sz="3300" b="1" dirty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2000"/>
              </a:spcBef>
              <a:buClr>
                <a:srgbClr val="6A1023"/>
              </a:buClr>
              <a:buSzPct val="75000"/>
              <a:buFont typeface="Wingdings" pitchFamily="2" charset="2"/>
              <a:buChar char="n"/>
              <a:defRPr sz="24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rgbClr val="422E2E"/>
              </a:buClr>
              <a:buSzPct val="75000"/>
              <a:buFont typeface="Wingdings" pitchFamily="2" charset="2"/>
              <a:buChar char="n"/>
              <a:defRPr sz="20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6A1023"/>
              </a:buClr>
              <a:buSzPct val="75000"/>
              <a:buFont typeface="Wingdings" pitchFamily="2" charset="2"/>
              <a:buChar char="n"/>
              <a:defRPr sz="24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rgbClr val="B870B8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419CA5FD-8EF3-47A5-BFE0-6AC44AC5C251}" type="slidenum">
              <a:rPr lang="en-GB" altLang="en-US" sz="1400" smtClean="0">
                <a:solidFill>
                  <a:schemeClr val="bg1"/>
                </a:solidFill>
                <a:latin typeface="Rockwell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GB" altLang="en-US" sz="1400" smtClean="0">
              <a:solidFill>
                <a:schemeClr val="bg1"/>
              </a:solidFill>
              <a:latin typeface="Rockwell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References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Tidwell, J. (2010)  </a:t>
            </a:r>
            <a:r>
              <a:rPr lang="en-US" altLang="en-US" smtClean="0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Arial" charset="0"/>
              </a:rPr>
              <a:t>Designing Interfaces, Second Edition: Patterns for Effective Interaction Design </a:t>
            </a:r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. O'Reilly Media. </a:t>
            </a:r>
          </a:p>
          <a:p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html5 &amp; css 3… with no images </a:t>
            </a:r>
            <a:r>
              <a:rPr lang="en-NZ" altLang="en-US" u="sng" smtClean="0">
                <a:latin typeface="Arial" charset="0"/>
                <a:ea typeface="ＭＳ Ｐゴシック" pitchFamily="34" charset="-128"/>
                <a:cs typeface="Arial" charset="0"/>
                <a:hlinkClick r:id="rId2"/>
              </a:rPr>
              <a:t>http://www.onextrapixel.com/examples/html5-css3-website-layout/</a:t>
            </a:r>
            <a:r>
              <a:rPr lang="en-NZ" altLang="en-US" smtClean="0">
                <a:latin typeface="Arial" charset="0"/>
                <a:ea typeface="ＭＳ Ｐゴシック" pitchFamily="34" charset="-128"/>
                <a:cs typeface="Arial" charset="0"/>
              </a:rPr>
              <a:t> </a:t>
            </a:r>
          </a:p>
          <a:p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 Fun with text </a:t>
            </a:r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  <a:hlinkClick r:id="rId3"/>
              </a:rPr>
              <a:t>http://v1.jontangerine.com/silo/</a:t>
            </a:r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</a:p>
          <a:p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Heim, S., </a:t>
            </a:r>
            <a:r>
              <a:rPr lang="en-US" altLang="en-US" i="1" smtClean="0">
                <a:latin typeface="Arial" charset="0"/>
                <a:ea typeface="ＭＳ Ｐゴシック" pitchFamily="34" charset="-128"/>
                <a:cs typeface="Arial" charset="0"/>
              </a:rPr>
              <a:t>The Resonant Interface</a:t>
            </a:r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, Chapter 12.</a:t>
            </a:r>
            <a:b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/>
            </a:r>
            <a:b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/>
            </a:r>
            <a:b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</a:br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2000"/>
              </a:spcBef>
              <a:buClr>
                <a:srgbClr val="6A1023"/>
              </a:buClr>
              <a:buSzPct val="75000"/>
              <a:buFont typeface="Wingdings" pitchFamily="2" charset="2"/>
              <a:buChar char="n"/>
              <a:defRPr sz="24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rgbClr val="422E2E"/>
              </a:buClr>
              <a:buSzPct val="75000"/>
              <a:buFont typeface="Wingdings" pitchFamily="2" charset="2"/>
              <a:buChar char="n"/>
              <a:defRPr sz="20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6A1023"/>
              </a:buClr>
              <a:buSzPct val="75000"/>
              <a:buFont typeface="Wingdings" pitchFamily="2" charset="2"/>
              <a:buChar char="n"/>
              <a:defRPr sz="24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rgbClr val="B870B8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31D953FD-ED40-4573-ABD4-8EA86EE53AA1}" type="slidenum">
              <a:rPr lang="en-GB" altLang="en-US" sz="1400" smtClean="0">
                <a:solidFill>
                  <a:schemeClr val="bg1"/>
                </a:solidFill>
                <a:latin typeface="Rockwell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GB" altLang="en-US" sz="1400" smtClean="0">
              <a:solidFill>
                <a:schemeClr val="bg1"/>
              </a:solidFill>
              <a:latin typeface="Rockwell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9E3611"/>
                </a:solidFill>
                <a:ea typeface="ＭＳ Ｐゴシック" pitchFamily="34" charset="-128"/>
              </a:rPr>
              <a:t>Human Issues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The Reading Purpose</a:t>
            </a:r>
          </a:p>
          <a:p>
            <a:pPr lvl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Continuous process (reading a novel)</a:t>
            </a:r>
          </a:p>
          <a:p>
            <a:pPr lvl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Scanning </a:t>
            </a:r>
          </a:p>
          <a:p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Reading interface - screen or paper</a:t>
            </a:r>
          </a:p>
          <a:p>
            <a:pPr lvl="2"/>
            <a:r>
              <a:rPr lang="en-US" altLang="en-US" sz="1800" smtClean="0">
                <a:latin typeface="Arial" charset="0"/>
                <a:ea typeface="ＭＳ Ｐゴシック" pitchFamily="34" charset="-128"/>
                <a:cs typeface="Arial" charset="0"/>
              </a:rPr>
              <a:t>Paper offers physical cues that are lost in simple online paradigms such as a scrolling window</a:t>
            </a:r>
          </a:p>
          <a:p>
            <a:pPr lvl="3"/>
            <a:r>
              <a:rPr lang="en-US" altLang="en-US" sz="1800" smtClean="0">
                <a:latin typeface="Arial" charset="0"/>
                <a:ea typeface="ＭＳ Ｐゴシック" pitchFamily="34" charset="-128"/>
                <a:cs typeface="Arial" charset="0"/>
              </a:rPr>
              <a:t>We often rely on our spatial memory when we search for information</a:t>
            </a:r>
          </a:p>
          <a:p>
            <a:pPr lvl="2"/>
            <a:r>
              <a:rPr lang="en-US" altLang="en-US" sz="2000" smtClean="0">
                <a:latin typeface="Arial" charset="0"/>
                <a:ea typeface="ＭＳ Ｐゴシック" pitchFamily="34" charset="-128"/>
                <a:cs typeface="Arial" charset="0"/>
              </a:rPr>
              <a:t>Paper can be easier to</a:t>
            </a:r>
            <a:br>
              <a:rPr lang="en-US" altLang="en-US" sz="2000" smtClean="0"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en-US" altLang="en-US" sz="2000" smtClean="0">
                <a:latin typeface="Arial" charset="0"/>
                <a:ea typeface="ＭＳ Ｐゴシック" pitchFamily="34" charset="-128"/>
                <a:cs typeface="Arial" charset="0"/>
              </a:rPr>
              <a:t>manipulate for reading</a:t>
            </a:r>
            <a:br>
              <a:rPr lang="en-US" altLang="en-US" sz="2000" smtClean="0"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en-US" altLang="en-US" sz="2000" smtClean="0">
                <a:latin typeface="Arial" charset="0"/>
                <a:ea typeface="ＭＳ Ｐゴシック" pitchFamily="34" charset="-128"/>
                <a:cs typeface="Arial" charset="0"/>
              </a:rPr>
              <a:t>comfort and ideal viewing</a:t>
            </a:r>
            <a:br>
              <a:rPr lang="en-US" altLang="en-US" sz="2000" smtClean="0"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en-US" altLang="en-US" sz="2000" smtClean="0">
                <a:latin typeface="Arial" charset="0"/>
                <a:ea typeface="ＭＳ Ｐゴシック" pitchFamily="34" charset="-128"/>
                <a:cs typeface="Arial" charset="0"/>
              </a:rPr>
              <a:t>(less fatiguing)</a:t>
            </a:r>
          </a:p>
          <a:p>
            <a:pPr lvl="3"/>
            <a:r>
              <a:rPr lang="en-US" altLang="en-US" sz="1800" smtClean="0">
                <a:latin typeface="Arial" charset="0"/>
                <a:ea typeface="ＭＳ Ｐゴシック" pitchFamily="34" charset="-128"/>
                <a:cs typeface="Arial" charset="0"/>
              </a:rPr>
              <a:t>Systems such as Kindle are approaching books on this</a:t>
            </a:r>
          </a:p>
          <a:p>
            <a:pPr lvl="2"/>
            <a:r>
              <a:rPr lang="en-US" altLang="en-US" sz="2000" smtClean="0">
                <a:latin typeface="Arial" charset="0"/>
                <a:ea typeface="ＭＳ Ｐゴシック" pitchFamily="34" charset="-128"/>
                <a:cs typeface="Arial" charset="0"/>
              </a:rPr>
              <a:t>Then again, screen is great for text search</a:t>
            </a:r>
          </a:p>
          <a:p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25604" name="Picture 5" descr="Figure12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4279900"/>
            <a:ext cx="14478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7"/>
          <p:cNvSpPr>
            <a:spLocks noChangeArrowheads="1"/>
          </p:cNvSpPr>
          <p:nvPr/>
        </p:nvSpPr>
        <p:spPr bwMode="auto">
          <a:xfrm>
            <a:off x="6800850" y="5372100"/>
            <a:ext cx="158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2000"/>
              </a:spcBef>
              <a:buClr>
                <a:srgbClr val="6A1023"/>
              </a:buClr>
              <a:buSzPct val="75000"/>
              <a:buFont typeface="Wingdings" pitchFamily="2" charset="2"/>
              <a:buChar char="n"/>
              <a:defRPr sz="24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rgbClr val="422E2E"/>
              </a:buClr>
              <a:buSzPct val="75000"/>
              <a:buFont typeface="Wingdings" pitchFamily="2" charset="2"/>
              <a:buChar char="n"/>
              <a:defRPr sz="20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6A1023"/>
              </a:buClr>
              <a:buSzPct val="75000"/>
              <a:buFont typeface="Wingdings" pitchFamily="2" charset="2"/>
              <a:buChar char="n"/>
              <a:defRPr sz="24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rgbClr val="B870B8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70C0"/>
                </a:solidFill>
              </a:rPr>
              <a:t>Place holders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2000"/>
              </a:spcBef>
              <a:buClr>
                <a:srgbClr val="6A1023"/>
              </a:buClr>
              <a:buSzPct val="75000"/>
              <a:buFont typeface="Wingdings" pitchFamily="2" charset="2"/>
              <a:buChar char="n"/>
              <a:defRPr sz="24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rgbClr val="422E2E"/>
              </a:buClr>
              <a:buSzPct val="75000"/>
              <a:buFont typeface="Wingdings" pitchFamily="2" charset="2"/>
              <a:buChar char="n"/>
              <a:defRPr sz="20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6A1023"/>
              </a:buClr>
              <a:buSzPct val="75000"/>
              <a:buFont typeface="Wingdings" pitchFamily="2" charset="2"/>
              <a:buChar char="n"/>
              <a:defRPr sz="24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rgbClr val="B870B8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B367B0C-CFA0-40BF-9D78-9B3D9374A279}" type="slidenum">
              <a:rPr lang="en-GB" altLang="en-US" sz="1400" smtClean="0">
                <a:solidFill>
                  <a:schemeClr val="bg1"/>
                </a:solidFill>
                <a:latin typeface="Rockwell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GB" altLang="en-US" sz="1400" smtClean="0">
              <a:solidFill>
                <a:schemeClr val="bg1"/>
              </a:solidFill>
              <a:latin typeface="Rockwell" pitchFamily="18" charset="0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9E3611"/>
                </a:solidFill>
                <a:ea typeface="ＭＳ Ｐゴシック" pitchFamily="34" charset="-128"/>
              </a:rPr>
              <a:t>Human Issues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idx="1"/>
          </p:nvPr>
        </p:nvSpPr>
        <p:spPr>
          <a:xfrm>
            <a:off x="2143125" y="4238625"/>
            <a:ext cx="6859588" cy="226695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Active reading aids comprehension </a:t>
            </a:r>
          </a:p>
          <a:p>
            <a:pPr lvl="1" eaLnBrk="1" hangingPunct="1">
              <a:defRPr/>
            </a:pP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Using your pen to follow lines</a:t>
            </a:r>
          </a:p>
          <a:p>
            <a:pPr lvl="1" eaLnBrk="1" hangingPunct="1">
              <a:defRPr/>
            </a:pP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Annotating the text</a:t>
            </a:r>
          </a:p>
          <a:p>
            <a:pPr eaLnBrk="1" hangingPunct="1">
              <a:defRPr/>
            </a:pP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Beryl’s group has done quite a lot of annotation research. Have a look here </a:t>
            </a:r>
            <a:r>
              <a:rPr lang="en-US" sz="1400" dirty="0" smtClean="0">
                <a:latin typeface="Arial" charset="0"/>
                <a:ea typeface="ＭＳ Ｐゴシック" pitchFamily="34" charset="-128"/>
                <a:cs typeface="Arial" charset="0"/>
                <a:hlinkClick r:id="rId2"/>
              </a:rPr>
              <a:t>http://www.cs.auckland.ac.nz/research/hci/digital_ink/annotation_tools/index.shtml</a:t>
            </a:r>
            <a:r>
              <a:rPr lang="en-US" sz="1400" dirty="0" smtClean="0"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endParaRPr lang="en-US" sz="1600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1" eaLnBrk="1" hangingPunct="1">
              <a:buFontTx/>
              <a:buNone/>
              <a:defRPr/>
            </a:pPr>
            <a:endParaRPr lang="en-US" sz="1800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7" name="Picture 6" descr="Figure12-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41675" y="1546225"/>
            <a:ext cx="4075113" cy="25685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9E3611"/>
                </a:solidFill>
                <a:ea typeface="ＭＳ Ｐゴシック" pitchFamily="34" charset="-128"/>
              </a:rPr>
              <a:t>Text in Interaction Design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Commentary/Instrumental </a:t>
            </a:r>
          </a:p>
          <a:p>
            <a:pPr lvl="1"/>
            <a:r>
              <a:rPr lang="en-US" altLang="en-US" b="1" smtClean="0">
                <a:latin typeface="Arial" charset="0"/>
                <a:ea typeface="ＭＳ Ｐゴシック" pitchFamily="34" charset="-128"/>
                <a:cs typeface="Arial" charset="0"/>
              </a:rPr>
              <a:t>Commentary text </a:t>
            </a:r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is text that informs</a:t>
            </a:r>
          </a:p>
          <a:p>
            <a:pPr lvl="1"/>
            <a:r>
              <a:rPr lang="en-US" altLang="en-US" b="1" smtClean="0">
                <a:latin typeface="Arial" charset="0"/>
                <a:ea typeface="ＭＳ Ｐゴシック" pitchFamily="34" charset="-128"/>
                <a:cs typeface="Arial" charset="0"/>
              </a:rPr>
              <a:t>Instrumental text  </a:t>
            </a:r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is text that works; e.g. hyperlinks, button, labels (this will be covered in the lecture on forms &amp; controls)</a:t>
            </a:r>
          </a:p>
          <a:p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Legibility</a:t>
            </a:r>
          </a:p>
          <a:p>
            <a:pPr lvl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Can the reader discern the words?</a:t>
            </a:r>
          </a:p>
          <a:p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Readability</a:t>
            </a:r>
          </a:p>
          <a:p>
            <a:pPr lvl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Can the reader easily read the text?</a:t>
            </a:r>
          </a:p>
          <a:p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Physical Factors</a:t>
            </a:r>
          </a:p>
          <a:p>
            <a:pPr lvl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What is the screen resolution, brightness?</a:t>
            </a:r>
          </a:p>
          <a:p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>
                <a:solidFill>
                  <a:srgbClr val="9E3611"/>
                </a:solidFill>
                <a:ea typeface="ＭＳ Ｐゴシック" pitchFamily="34" charset="-128"/>
              </a:rPr>
              <a:t>Remember the reading process</a:t>
            </a:r>
          </a:p>
        </p:txBody>
      </p:sp>
      <p:pic>
        <p:nvPicPr>
          <p:cNvPr id="28675" name="Picture Placeholder 9" descr="phot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5225" y="4267200"/>
            <a:ext cx="5114925" cy="2425700"/>
          </a:xfrm>
        </p:spPr>
      </p:pic>
      <p:sp>
        <p:nvSpPr>
          <p:cNvPr id="28676" name="Content Placeholder 5"/>
          <p:cNvSpPr>
            <a:spLocks noGrp="1"/>
          </p:cNvSpPr>
          <p:nvPr>
            <p:ph sz="quarter" idx="13"/>
          </p:nvPr>
        </p:nvSpPr>
        <p:spPr>
          <a:xfrm>
            <a:off x="2143125" y="1409700"/>
            <a:ext cx="3471863" cy="2387600"/>
          </a:xfrm>
        </p:spPr>
        <p:txBody>
          <a:bodyPr/>
          <a:lstStyle/>
          <a:p>
            <a:pPr eaLnBrk="1" hangingPunct="1"/>
            <a:r>
              <a:rPr lang="en-US" altLang="en-US" sz="2000" smtClean="0">
                <a:latin typeface="Arial" charset="0"/>
                <a:ea typeface="ＭＳ Ｐゴシック" pitchFamily="34" charset="-128"/>
                <a:cs typeface="Arial" charset="0"/>
              </a:rPr>
              <a:t>We read lowercase more quickly than UPPERCASE</a:t>
            </a:r>
          </a:p>
          <a:p>
            <a:pPr eaLnBrk="1" hangingPunct="1"/>
            <a:r>
              <a:rPr lang="en-US" altLang="en-US" sz="2000" smtClean="0">
                <a:latin typeface="Arial" charset="0"/>
                <a:ea typeface="ＭＳ Ｐゴシック" pitchFamily="34" charset="-128"/>
                <a:cs typeface="Arial" charset="0"/>
              </a:rPr>
              <a:t>Lowercase presentation is more common </a:t>
            </a:r>
          </a:p>
          <a:p>
            <a:pPr eaLnBrk="1" hangingPunct="1"/>
            <a:r>
              <a:rPr lang="en-US" altLang="en-US" sz="2000" smtClean="0">
                <a:latin typeface="Arial" charset="0"/>
                <a:ea typeface="ＭＳ Ｐゴシック" pitchFamily="34" charset="-128"/>
                <a:cs typeface="Arial" charset="0"/>
              </a:rPr>
              <a:t>Except when people don’t want you to read it </a:t>
            </a:r>
            <a:r>
              <a:rPr lang="en-US" altLang="en-US" sz="2000" smtClean="0">
                <a:latin typeface="Arial" charset="0"/>
                <a:ea typeface="ＭＳ Ｐゴシック" pitchFamily="34" charset="-128"/>
                <a:cs typeface="Arial" charset="0"/>
                <a:sym typeface="Wingdings" pitchFamily="2" charset="2"/>
              </a:rPr>
              <a:t></a:t>
            </a:r>
            <a:endParaRPr lang="en-US" altLang="en-US" sz="200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endParaRPr lang="en-US" altLang="en-US" sz="200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8677" name="Slide Number Placeholder 3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2000"/>
              </a:spcBef>
              <a:buClr>
                <a:srgbClr val="6A1023"/>
              </a:buClr>
              <a:buSzPct val="75000"/>
              <a:buFont typeface="Wingdings" pitchFamily="2" charset="2"/>
              <a:buChar char="n"/>
              <a:defRPr sz="24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rgbClr val="422E2E"/>
              </a:buClr>
              <a:buSzPct val="75000"/>
              <a:buFont typeface="Wingdings" pitchFamily="2" charset="2"/>
              <a:buChar char="n"/>
              <a:defRPr sz="20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6A1023"/>
              </a:buClr>
              <a:buSzPct val="75000"/>
              <a:buFont typeface="Wingdings" pitchFamily="2" charset="2"/>
              <a:buChar char="n"/>
              <a:defRPr sz="24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rgbClr val="B870B8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289B4D2-5844-4A11-8B56-CEEB0CA85EE7}" type="slidenum">
              <a:rPr lang="en-GB" altLang="en-US" sz="1400" smtClean="0">
                <a:solidFill>
                  <a:schemeClr val="bg1"/>
                </a:solidFill>
                <a:latin typeface="Rockwell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GB" altLang="en-US" sz="1400" smtClean="0">
              <a:solidFill>
                <a:schemeClr val="bg1"/>
              </a:solidFill>
              <a:latin typeface="Rockwell" pitchFamily="18" charset="0"/>
            </a:endParaRPr>
          </a:p>
        </p:txBody>
      </p:sp>
      <p:pic>
        <p:nvPicPr>
          <p:cNvPr id="28678" name="Picture 6" descr="image0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988" y="1409700"/>
            <a:ext cx="3286125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6607175" y="3797300"/>
            <a:ext cx="2547938" cy="1574800"/>
          </a:xfrm>
          <a:prstGeom prst="cloudCallout">
            <a:avLst>
              <a:gd name="adj1" fmla="val -92983"/>
              <a:gd name="adj2" fmla="val 698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NZ" sz="1200" b="1" dirty="0"/>
              <a:t>Do they want you to read the chocolate bar wrapper?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NZ" dirty="0" smtClean="0"/>
              <a:t>Typography craft and an art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8825" y="4311650"/>
            <a:ext cx="4325938" cy="22352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NZ" dirty="0" smtClean="0"/>
              <a:t>Craft</a:t>
            </a:r>
          </a:p>
          <a:p>
            <a:pPr lvl="1">
              <a:defRPr/>
            </a:pPr>
            <a:r>
              <a:rPr lang="en-NZ" dirty="0" smtClean="0"/>
              <a:t>Arranging glyphs (letters)</a:t>
            </a:r>
          </a:p>
          <a:p>
            <a:pPr lvl="1">
              <a:defRPr/>
            </a:pPr>
            <a:r>
              <a:rPr lang="en-NZ" dirty="0" smtClean="0"/>
              <a:t>Dates from earliest printing presses</a:t>
            </a:r>
          </a:p>
          <a:p>
            <a:pPr lvl="1">
              <a:defRPr/>
            </a:pPr>
            <a:r>
              <a:rPr lang="en-NZ" dirty="0" smtClean="0"/>
              <a:t>Its history is evident in the terms we use</a:t>
            </a:r>
          </a:p>
          <a:p>
            <a:pPr lvl="2">
              <a:defRPr/>
            </a:pPr>
            <a:r>
              <a:rPr lang="en-NZ" sz="1400" dirty="0" smtClean="0"/>
              <a:t>Leading … the amount of lead between lines</a:t>
            </a:r>
            <a:endParaRPr lang="en-NZ" dirty="0" smtClean="0"/>
          </a:p>
          <a:p>
            <a:pPr lvl="1">
              <a:defRPr/>
            </a:pP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143125" y="1339850"/>
            <a:ext cx="6859588" cy="2565400"/>
          </a:xfrm>
        </p:spPr>
        <p:txBody>
          <a:bodyPr/>
          <a:lstStyle/>
          <a:p>
            <a:pPr>
              <a:defRPr/>
            </a:pPr>
            <a:r>
              <a:rPr lang="en-NZ" dirty="0" smtClean="0"/>
              <a:t>Art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NZ" dirty="0" smtClean="0"/>
              <a:t>Book of </a:t>
            </a:r>
            <a:r>
              <a:rPr lang="en-NZ" dirty="0" err="1" smtClean="0"/>
              <a:t>Kells</a:t>
            </a:r>
            <a:r>
              <a:rPr lang="en-NZ" dirty="0" smtClean="0"/>
              <a:t> (6</a:t>
            </a:r>
            <a:r>
              <a:rPr lang="en-NZ" baseline="30000" dirty="0" smtClean="0"/>
              <a:t>th</a:t>
            </a:r>
            <a:r>
              <a:rPr lang="en-NZ" dirty="0" smtClean="0"/>
              <a:t> century) </a:t>
            </a:r>
          </a:p>
          <a:p>
            <a:pPr>
              <a:defRPr/>
            </a:pPr>
            <a:endParaRPr lang="en-NZ" dirty="0"/>
          </a:p>
        </p:txBody>
      </p:sp>
      <p:sp>
        <p:nvSpPr>
          <p:cNvPr id="29701" name="Slide Number Placeholder 4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2000"/>
              </a:spcBef>
              <a:buClr>
                <a:srgbClr val="6A1023"/>
              </a:buClr>
              <a:buSzPct val="75000"/>
              <a:buFont typeface="Wingdings" pitchFamily="2" charset="2"/>
              <a:buChar char="n"/>
              <a:defRPr sz="24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rgbClr val="422E2E"/>
              </a:buClr>
              <a:buSzPct val="75000"/>
              <a:buFont typeface="Wingdings" pitchFamily="2" charset="2"/>
              <a:buChar char="n"/>
              <a:defRPr sz="20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6A1023"/>
              </a:buClr>
              <a:buSzPct val="75000"/>
              <a:buFont typeface="Wingdings" pitchFamily="2" charset="2"/>
              <a:buChar char="n"/>
              <a:defRPr sz="24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rgbClr val="B870B8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AB75603-47CF-4A83-89D7-E72BB7F62451}" type="slidenum">
              <a:rPr lang="en-GB" altLang="en-US" sz="1400" smtClean="0">
                <a:solidFill>
                  <a:schemeClr val="bg1"/>
                </a:solidFill>
                <a:latin typeface="Rockwell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GB" altLang="en-US" sz="1400" smtClean="0">
              <a:solidFill>
                <a:schemeClr val="bg1"/>
              </a:solidFill>
              <a:latin typeface="Rockwell" pitchFamily="18" charset="0"/>
            </a:endParaRPr>
          </a:p>
        </p:txBody>
      </p:sp>
      <p:pic>
        <p:nvPicPr>
          <p:cNvPr id="2970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75" y="1339850"/>
            <a:ext cx="20955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763" y="4514850"/>
            <a:ext cx="253365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98475" y="134938"/>
            <a:ext cx="7556500" cy="995362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Basic Anatomy of letterforms</a:t>
            </a:r>
          </a:p>
        </p:txBody>
      </p:sp>
      <p:pic>
        <p:nvPicPr>
          <p:cNvPr id="30723" name="Content Placeholder 6" descr="type_anatom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7075" y="2905125"/>
            <a:ext cx="7675563" cy="1857375"/>
          </a:xfrm>
        </p:spPr>
      </p:pic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2000"/>
              </a:spcBef>
              <a:buClr>
                <a:srgbClr val="6A1023"/>
              </a:buClr>
              <a:buSzPct val="75000"/>
              <a:buFont typeface="Wingdings" pitchFamily="2" charset="2"/>
              <a:buChar char="n"/>
              <a:defRPr sz="24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rgbClr val="422E2E"/>
              </a:buClr>
              <a:buSzPct val="75000"/>
              <a:buFont typeface="Wingdings" pitchFamily="2" charset="2"/>
              <a:buChar char="n"/>
              <a:defRPr sz="20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6A1023"/>
              </a:buClr>
              <a:buSzPct val="75000"/>
              <a:buFont typeface="Wingdings" pitchFamily="2" charset="2"/>
              <a:buChar char="n"/>
              <a:defRPr sz="24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rgbClr val="B870B8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C29FB23-5CCB-4CB9-9916-69D2FE380408}" type="slidenum">
              <a:rPr lang="en-GB" altLang="en-US" sz="1400" smtClean="0">
                <a:solidFill>
                  <a:schemeClr val="bg1"/>
                </a:solidFill>
                <a:latin typeface="Rockwell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GB" altLang="en-US" sz="1400" smtClean="0">
              <a:solidFill>
                <a:schemeClr val="bg1"/>
              </a:solidFill>
              <a:latin typeface="Rockwell" pitchFamily="18" charset="0"/>
            </a:endParaRPr>
          </a:p>
        </p:txBody>
      </p:sp>
      <p:sp>
        <p:nvSpPr>
          <p:cNvPr id="30725" name="Rectangle 4"/>
          <p:cNvSpPr>
            <a:spLocks noChangeArrowheads="1"/>
          </p:cNvSpPr>
          <p:nvPr/>
        </p:nvSpPr>
        <p:spPr bwMode="auto">
          <a:xfrm>
            <a:off x="1485900" y="6477000"/>
            <a:ext cx="6692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2000"/>
              </a:spcBef>
              <a:buClr>
                <a:srgbClr val="6A1023"/>
              </a:buClr>
              <a:buSzPct val="75000"/>
              <a:buFont typeface="Wingdings" pitchFamily="2" charset="2"/>
              <a:buChar char="n"/>
              <a:defRPr sz="24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rgbClr val="422E2E"/>
              </a:buClr>
              <a:buSzPct val="75000"/>
              <a:buFont typeface="Wingdings" pitchFamily="2" charset="2"/>
              <a:buChar char="n"/>
              <a:defRPr sz="20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6A1023"/>
              </a:buClr>
              <a:buSzPct val="75000"/>
              <a:buFont typeface="Wingdings" pitchFamily="2" charset="2"/>
              <a:buChar char="n"/>
              <a:defRPr sz="24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rgbClr val="B870B8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7F7F7F"/>
                </a:solidFill>
              </a:rPr>
              <a:t>Image modified from http://26.media.tumblr.com/tumblr_kx1onhPpD61qajttoo1_500.gif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9E3611"/>
                </a:solidFill>
                <a:ea typeface="ＭＳ Ｐゴシック" pitchFamily="34" charset="-128"/>
              </a:rPr>
              <a:t>Fonts: serif &amp; sans serif</a:t>
            </a: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2000"/>
              </a:spcBef>
              <a:buClr>
                <a:srgbClr val="6A1023"/>
              </a:buClr>
              <a:buSzPct val="75000"/>
              <a:buFont typeface="Wingdings" pitchFamily="2" charset="2"/>
              <a:buChar char="n"/>
              <a:defRPr sz="24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rgbClr val="422E2E"/>
              </a:buClr>
              <a:buSzPct val="75000"/>
              <a:buFont typeface="Wingdings" pitchFamily="2" charset="2"/>
              <a:buChar char="n"/>
              <a:defRPr sz="20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6A1023"/>
              </a:buClr>
              <a:buSzPct val="75000"/>
              <a:buFont typeface="Wingdings" pitchFamily="2" charset="2"/>
              <a:buChar char="n"/>
              <a:defRPr sz="24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rgbClr val="B870B8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FBB18F0B-D8AB-4721-9A79-5C2970B06003}" type="slidenum">
              <a:rPr lang="en-GB" altLang="en-US" sz="1400" smtClean="0">
                <a:solidFill>
                  <a:schemeClr val="bg1"/>
                </a:solidFill>
                <a:latin typeface="Rockwell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GB" altLang="en-US" sz="1400" smtClean="0">
              <a:solidFill>
                <a:schemeClr val="bg1"/>
              </a:solidFill>
              <a:latin typeface="Rockwell" pitchFamily="18" charset="0"/>
            </a:endParaRPr>
          </a:p>
        </p:txBody>
      </p:sp>
      <p:sp>
        <p:nvSpPr>
          <p:cNvPr id="30724" name="Content Placeholder 12"/>
          <p:cNvSpPr>
            <a:spLocks noGrp="1"/>
          </p:cNvSpPr>
          <p:nvPr>
            <p:ph sz="quarter" idx="13"/>
          </p:nvPr>
        </p:nvSpPr>
        <p:spPr>
          <a:xfrm>
            <a:off x="2143125" y="3551238"/>
            <a:ext cx="6859588" cy="3306762"/>
          </a:xfrm>
        </p:spPr>
        <p:txBody>
          <a:bodyPr>
            <a:normAutofit fontScale="92500" lnSpcReduction="10000"/>
          </a:bodyPr>
          <a:lstStyle/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600" dirty="0" smtClean="0">
                <a:solidFill>
                  <a:srgbClr val="1B7ABC"/>
                </a:solidFill>
                <a:latin typeface="Arial" charset="0"/>
                <a:ea typeface="ＭＳ Ｐゴシック" pitchFamily="34" charset="-128"/>
                <a:cs typeface="Arial" charset="0"/>
              </a:rPr>
              <a:t>‘Sans’ is “without”, therefore sans serif fonts are fonts without serifs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People still argue whether serif (e.g. </a:t>
            </a:r>
            <a:r>
              <a:rPr lang="en-US" sz="2000" dirty="0" smtClean="0">
                <a:latin typeface="Georgia" panose="02040502050405020303" pitchFamily="18" charset="0"/>
                <a:ea typeface="ＭＳ Ｐゴシック" pitchFamily="34" charset="-128"/>
                <a:cs typeface="Arial" charset="0"/>
              </a:rPr>
              <a:t>Georgia</a:t>
            </a:r>
            <a:r>
              <a:rPr 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) or sans serif (e.g. Arial) is easier to read on a screen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  <a:hlinkClick r:id="rId2"/>
              </a:rPr>
              <a:t>http://www.w3schools.com/cssref/playit.asp?filename=playcss_font-family</a:t>
            </a:r>
            <a:endParaRPr lang="en-US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CSS definition:</a:t>
            </a:r>
            <a:br>
              <a:rPr 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en-US" sz="2000" dirty="0" smtClean="0"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p.ex2 { font:15px Georgia, serif;}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Use in HTML:</a:t>
            </a:r>
            <a:br>
              <a:rPr 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en-NZ" sz="2000" dirty="0" smtClean="0"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&lt;</a:t>
            </a:r>
            <a:r>
              <a:rPr lang="en-NZ" sz="2000" dirty="0"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p class="ex2"&gt;Georgia&lt;/p&gt;</a:t>
            </a:r>
            <a:r>
              <a:rPr lang="en-US" sz="2000" dirty="0" smtClean="0"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Georgia, Verdana, and Trebuchet maintain legibility at small sizes and have been designed to facilitate reading on the Web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en-GB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31749" name="Content Placeholder 5" descr="serifsanserif-copy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692" r="-38692"/>
          <a:stretch>
            <a:fillRect/>
          </a:stretch>
        </p:blipFill>
        <p:spPr>
          <a:xfrm>
            <a:off x="2397125" y="1316038"/>
            <a:ext cx="6048375" cy="1970087"/>
          </a:xfrm>
          <a:effectLst>
            <a:outerShdw dist="139700" dir="2700000" algn="tl" rotWithShape="0">
              <a:srgbClr val="333333">
                <a:alpha val="64998"/>
              </a:srgbClr>
            </a:outerShdw>
          </a:effectLst>
        </p:spPr>
      </p:pic>
      <p:sp>
        <p:nvSpPr>
          <p:cNvPr id="31750" name="Rectangle 5"/>
          <p:cNvSpPr>
            <a:spLocks noChangeArrowheads="1"/>
          </p:cNvSpPr>
          <p:nvPr/>
        </p:nvSpPr>
        <p:spPr bwMode="auto">
          <a:xfrm>
            <a:off x="3670300" y="3289300"/>
            <a:ext cx="3810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2000"/>
              </a:spcBef>
              <a:buClr>
                <a:srgbClr val="6A1023"/>
              </a:buClr>
              <a:buSzPct val="75000"/>
              <a:buFont typeface="Wingdings" pitchFamily="2" charset="2"/>
              <a:buChar char="n"/>
              <a:defRPr sz="24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rgbClr val="422E2E"/>
              </a:buClr>
              <a:buSzPct val="75000"/>
              <a:buFont typeface="Wingdings" pitchFamily="2" charset="2"/>
              <a:buChar char="n"/>
              <a:defRPr sz="20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6A1023"/>
              </a:buClr>
              <a:buSzPct val="75000"/>
              <a:buFont typeface="Wingdings" pitchFamily="2" charset="2"/>
              <a:buChar char="n"/>
              <a:defRPr sz="24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rgbClr val="B870B8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16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>
                <a:solidFill>
                  <a:srgbClr val="7F7F7F"/>
                </a:solidFill>
              </a:rPr>
              <a:t>http://www.pixel77.com/typography-type-and-typefaces/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2791</TotalTime>
  <Words>1259</Words>
  <Application>Microsoft Office PowerPoint</Application>
  <PresentationFormat>On-screen Show (4:3)</PresentationFormat>
  <Paragraphs>192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Arial</vt:lpstr>
      <vt:lpstr>ＭＳ Ｐゴシック</vt:lpstr>
      <vt:lpstr>Rockwell</vt:lpstr>
      <vt:lpstr>Wingdings</vt:lpstr>
      <vt:lpstr>Calibri</vt:lpstr>
      <vt:lpstr>Georgia</vt:lpstr>
      <vt:lpstr>Courier New</vt:lpstr>
      <vt:lpstr>Verdana</vt:lpstr>
      <vt:lpstr>Tahoma</vt:lpstr>
      <vt:lpstr>Times New Roman</vt:lpstr>
      <vt:lpstr>Garamond</vt:lpstr>
      <vt:lpstr>Advantage</vt:lpstr>
      <vt:lpstr>Text in User Interfaces   </vt:lpstr>
      <vt:lpstr>Learning Outcomes</vt:lpstr>
      <vt:lpstr>Human Issues</vt:lpstr>
      <vt:lpstr>Human Issues</vt:lpstr>
      <vt:lpstr>Text in Interaction Design</vt:lpstr>
      <vt:lpstr>Remember the reading process</vt:lpstr>
      <vt:lpstr>Typography craft and an art</vt:lpstr>
      <vt:lpstr>Basic Anatomy of letterforms</vt:lpstr>
      <vt:lpstr>Fonts: serif &amp; sans serif</vt:lpstr>
      <vt:lpstr>Fonts for title vs. body</vt:lpstr>
      <vt:lpstr>Fonts for title vs. body</vt:lpstr>
      <vt:lpstr>Fonts: proportional &amp; monospaced</vt:lpstr>
      <vt:lpstr>Font Size</vt:lpstr>
      <vt:lpstr>Font Size</vt:lpstr>
      <vt:lpstr>Font Size</vt:lpstr>
      <vt:lpstr>Weight &amp; Style</vt:lpstr>
      <vt:lpstr>Spacing</vt:lpstr>
      <vt:lpstr>Alignment</vt:lpstr>
      <vt:lpstr>Line Length &amp; Margins</vt:lpstr>
      <vt:lpstr>Line Length &amp; Margins (contd.)</vt:lpstr>
      <vt:lpstr>Learning Outcomes</vt:lpstr>
      <vt:lpstr>Learning outcomes</vt:lpstr>
      <vt:lpstr>References</vt:lpstr>
    </vt:vector>
  </TitlesOfParts>
  <Company>PIXEL LATTE CREATIVE SOLUTIONS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User Interface Aesthtics</dc:title>
  <dc:creator>ILISH ASMIN SAMIN</dc:creator>
  <cp:lastModifiedBy>Craig Sutherland</cp:lastModifiedBy>
  <cp:revision>205</cp:revision>
  <dcterms:created xsi:type="dcterms:W3CDTF">2011-05-08T16:54:05Z</dcterms:created>
  <dcterms:modified xsi:type="dcterms:W3CDTF">2015-04-16T02:35:36Z</dcterms:modified>
</cp:coreProperties>
</file>